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73.jpg" ContentType="image/jpeg"/>
  <Override PartName="/ppt/media/image74.jpg" ContentType="image/jpeg"/>
  <Override PartName="/ppt/media/image75.jpg" ContentType="image/jpeg"/>
  <Override PartName="/ppt/media/image76.jpg" ContentType="image/jpeg"/>
  <Override PartName="/ppt/media/image77.jpg" ContentType="image/jpeg"/>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61" r:id="rId1"/>
  </p:sldMasterIdLst>
  <p:notesMasterIdLst>
    <p:notesMasterId r:id="rId32"/>
  </p:notesMasterIdLst>
  <p:sldIdLst>
    <p:sldId id="299" r:id="rId2"/>
    <p:sldId id="258" r:id="rId3"/>
    <p:sldId id="259" r:id="rId4"/>
    <p:sldId id="260" r:id="rId5"/>
    <p:sldId id="295" r:id="rId6"/>
    <p:sldId id="271" r:id="rId7"/>
    <p:sldId id="263" r:id="rId8"/>
    <p:sldId id="264" r:id="rId9"/>
    <p:sldId id="261" r:id="rId10"/>
    <p:sldId id="298" r:id="rId11"/>
    <p:sldId id="306" r:id="rId12"/>
    <p:sldId id="318" r:id="rId13"/>
    <p:sldId id="300" r:id="rId14"/>
    <p:sldId id="269" r:id="rId15"/>
    <p:sldId id="317" r:id="rId16"/>
    <p:sldId id="319" r:id="rId17"/>
    <p:sldId id="333" r:id="rId18"/>
    <p:sldId id="303" r:id="rId19"/>
    <p:sldId id="308" r:id="rId20"/>
    <p:sldId id="307" r:id="rId21"/>
    <p:sldId id="331" r:id="rId22"/>
    <p:sldId id="304" r:id="rId23"/>
    <p:sldId id="309" r:id="rId24"/>
    <p:sldId id="305" r:id="rId25"/>
    <p:sldId id="310" r:id="rId26"/>
    <p:sldId id="332" r:id="rId27"/>
    <p:sldId id="311" r:id="rId28"/>
    <p:sldId id="312" r:id="rId29"/>
    <p:sldId id="313" r:id="rId30"/>
    <p:sldId id="278" r:id="rId31"/>
  </p:sldIdLst>
  <p:sldSz cx="9144000" cy="5143500" type="screen16x9"/>
  <p:notesSz cx="6858000" cy="9144000"/>
  <p:embeddedFontLst>
    <p:embeddedFont>
      <p:font typeface="Aldhabi" panose="01000000000000000000" pitchFamily="2" charset="-78"/>
      <p:regular r:id="rId33"/>
    </p:embeddedFont>
    <p:embeddedFont>
      <p:font typeface="Berlin Sans FB Demi" panose="020E0802020502020306" pitchFamily="34" charset="0"/>
      <p:bold r:id="rId34"/>
    </p:embeddedFont>
    <p:embeddedFont>
      <p:font typeface="Blippo Blk BT" panose="04030905020B02020C03" pitchFamily="82" charset="0"/>
      <p:regular r:id="rId35"/>
    </p:embeddedFont>
    <p:embeddedFont>
      <p:font typeface="Calibri" panose="020F0502020204030204" pitchFamily="34" charset="0"/>
      <p:regular r:id="rId36"/>
      <p:bold r:id="rId37"/>
      <p:italic r:id="rId38"/>
      <p:boldItalic r:id="rId39"/>
    </p:embeddedFont>
    <p:embeddedFont>
      <p:font typeface="IBM Plex Sans" panose="020B0604020202020204" pitchFamily="34" charset="0"/>
      <p:regular r:id="rId40"/>
      <p:bold r:id="rId41"/>
      <p:italic r:id="rId42"/>
      <p:boldItalic r:id="rId43"/>
    </p:embeddedFont>
    <p:embeddedFont>
      <p:font typeface="IBM Plex Sans Light" panose="020B0403050203000203" pitchFamily="34" charset="0"/>
      <p:regular r:id="rId44"/>
      <p:bold r:id="rId45"/>
      <p:italic r:id="rId46"/>
      <p:boldItalic r:id="rId47"/>
    </p:embeddedFont>
    <p:embeddedFont>
      <p:font typeface="Merriweather" panose="020B0604020202020204"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FBFBFB"/>
    <a:srgbClr val="7FCA20"/>
    <a:srgbClr val="14ADD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83DE01E-45EE-4B1A-B4AA-23BBC71A313A}">
  <a:tblStyle styleId="{083DE01E-45EE-4B1A-B4AA-23BBC71A313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044576A-F971-4820-8222-A4C219A6C28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78" autoAdjust="0"/>
    <p:restoredTop sz="96357" autoAdjust="0"/>
  </p:normalViewPr>
  <p:slideViewPr>
    <p:cSldViewPr snapToGrid="0">
      <p:cViewPr varScale="1">
        <p:scale>
          <a:sx n="95" d="100"/>
          <a:sy n="95" d="100"/>
        </p:scale>
        <p:origin x="8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0785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714e99c21f_1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714e99c21f_1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7676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4"/>
        <p:cNvGrpSpPr/>
        <p:nvPr/>
      </p:nvGrpSpPr>
      <p:grpSpPr>
        <a:xfrm>
          <a:off x="0" y="0"/>
          <a:ext cx="0" cy="0"/>
          <a:chOff x="0" y="0"/>
          <a:chExt cx="0" cy="0"/>
        </a:xfrm>
      </p:grpSpPr>
      <p:grpSp>
        <p:nvGrpSpPr>
          <p:cNvPr id="15" name="Google Shape;15;p3"/>
          <p:cNvGrpSpPr/>
          <p:nvPr/>
        </p:nvGrpSpPr>
        <p:grpSpPr>
          <a:xfrm>
            <a:off x="-847116" y="534075"/>
            <a:ext cx="10543642" cy="3440047"/>
            <a:chOff x="-847116" y="591225"/>
            <a:chExt cx="10543642" cy="3440047"/>
          </a:xfrm>
        </p:grpSpPr>
        <p:sp>
          <p:nvSpPr>
            <p:cNvPr id="16" name="Google Shape;16;p3"/>
            <p:cNvSpPr/>
            <p:nvPr/>
          </p:nvSpPr>
          <p:spPr>
            <a:xfrm>
              <a:off x="278002" y="1752528"/>
              <a:ext cx="7944569" cy="1803781"/>
            </a:xfrm>
            <a:prstGeom prst="parallelogram">
              <a:avLst>
                <a:gd name="adj" fmla="val 5499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847116" y="2227372"/>
              <a:ext cx="1691400" cy="1803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7113129" y="1325881"/>
              <a:ext cx="1691507" cy="1803781"/>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175747" y="1165593"/>
              <a:ext cx="2241448" cy="2390699"/>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384968" y="591225"/>
              <a:ext cx="943237" cy="1006433"/>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7442811" y="2959969"/>
              <a:ext cx="559354" cy="59633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8354027" y="961274"/>
              <a:ext cx="1342500" cy="14316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3;p3"/>
          <p:cNvSpPr txBox="1">
            <a:spLocks noGrp="1"/>
          </p:cNvSpPr>
          <p:nvPr>
            <p:ph type="ctrTitle"/>
          </p:nvPr>
        </p:nvSpPr>
        <p:spPr>
          <a:xfrm>
            <a:off x="1790700" y="2099613"/>
            <a:ext cx="5562600" cy="5823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24" name="Google Shape;24;p3"/>
          <p:cNvSpPr txBox="1">
            <a:spLocks noGrp="1"/>
          </p:cNvSpPr>
          <p:nvPr>
            <p:ph type="subTitle" idx="1"/>
          </p:nvPr>
        </p:nvSpPr>
        <p:spPr>
          <a:xfrm>
            <a:off x="1790700" y="2778688"/>
            <a:ext cx="5562600" cy="265200"/>
          </a:xfrm>
          <a:prstGeom prst="rect">
            <a:avLst/>
          </a:prstGeom>
        </p:spPr>
        <p:txBody>
          <a:bodyPr spcFirstLastPara="1" wrap="square" lIns="0" tIns="0" rIns="0" bIns="0" anchor="t" anchorCtr="0">
            <a:noAutofit/>
          </a:bodyPr>
          <a:lstStyle>
            <a:lvl1pPr lvl="0" rtl="0">
              <a:spcBef>
                <a:spcPts val="0"/>
              </a:spcBef>
              <a:spcAft>
                <a:spcPts val="0"/>
              </a:spcAft>
              <a:buClr>
                <a:schemeClr val="accent3"/>
              </a:buClr>
              <a:buSzPts val="1800"/>
              <a:buNone/>
              <a:defRPr sz="1800">
                <a:solidFill>
                  <a:schemeClr val="accent3"/>
                </a:solidFill>
              </a:defRPr>
            </a:lvl1pPr>
            <a:lvl2pPr lvl="1" rtl="0">
              <a:spcBef>
                <a:spcPts val="0"/>
              </a:spcBef>
              <a:spcAft>
                <a:spcPts val="0"/>
              </a:spcAft>
              <a:buClr>
                <a:schemeClr val="accent3"/>
              </a:buClr>
              <a:buSzPts val="1800"/>
              <a:buNone/>
              <a:defRPr sz="1800">
                <a:solidFill>
                  <a:schemeClr val="accent3"/>
                </a:solidFill>
              </a:defRPr>
            </a:lvl2pPr>
            <a:lvl3pPr lvl="2" rtl="0">
              <a:spcBef>
                <a:spcPts val="0"/>
              </a:spcBef>
              <a:spcAft>
                <a:spcPts val="0"/>
              </a:spcAft>
              <a:buSzPts val="1800"/>
              <a:buNone/>
              <a:defRPr sz="1800">
                <a:solidFill>
                  <a:schemeClr val="accent3"/>
                </a:solidFill>
              </a:defRPr>
            </a:lvl3pPr>
            <a:lvl4pPr lvl="3" rtl="0">
              <a:spcBef>
                <a:spcPts val="0"/>
              </a:spcBef>
              <a:spcAft>
                <a:spcPts val="0"/>
              </a:spcAft>
              <a:buClr>
                <a:schemeClr val="accent3"/>
              </a:buClr>
              <a:buSzPts val="1800"/>
              <a:buNone/>
              <a:defRPr sz="1800">
                <a:solidFill>
                  <a:schemeClr val="accent3"/>
                </a:solidFill>
              </a:defRPr>
            </a:lvl4pPr>
            <a:lvl5pPr lvl="4" rtl="0">
              <a:spcBef>
                <a:spcPts val="0"/>
              </a:spcBef>
              <a:spcAft>
                <a:spcPts val="0"/>
              </a:spcAft>
              <a:buClr>
                <a:schemeClr val="accent3"/>
              </a:buClr>
              <a:buSzPts val="1800"/>
              <a:buNone/>
              <a:defRPr sz="1800">
                <a:solidFill>
                  <a:schemeClr val="accent3"/>
                </a:solidFill>
              </a:defRPr>
            </a:lvl5pPr>
            <a:lvl6pPr lvl="5" rtl="0">
              <a:spcBef>
                <a:spcPts val="0"/>
              </a:spcBef>
              <a:spcAft>
                <a:spcPts val="0"/>
              </a:spcAft>
              <a:buClr>
                <a:schemeClr val="accent3"/>
              </a:buClr>
              <a:buSzPts val="1800"/>
              <a:buNone/>
              <a:defRPr sz="1800">
                <a:solidFill>
                  <a:schemeClr val="accent3"/>
                </a:solidFill>
              </a:defRPr>
            </a:lvl6pPr>
            <a:lvl7pPr lvl="6" rtl="0">
              <a:spcBef>
                <a:spcPts val="0"/>
              </a:spcBef>
              <a:spcAft>
                <a:spcPts val="0"/>
              </a:spcAft>
              <a:buClr>
                <a:schemeClr val="accent3"/>
              </a:buClr>
              <a:buSzPts val="1800"/>
              <a:buNone/>
              <a:defRPr sz="1800">
                <a:solidFill>
                  <a:schemeClr val="accent3"/>
                </a:solidFill>
              </a:defRPr>
            </a:lvl7pPr>
            <a:lvl8pPr lvl="7" rtl="0">
              <a:spcBef>
                <a:spcPts val="0"/>
              </a:spcBef>
              <a:spcAft>
                <a:spcPts val="0"/>
              </a:spcAft>
              <a:buClr>
                <a:schemeClr val="accent3"/>
              </a:buClr>
              <a:buSzPts val="1800"/>
              <a:buNone/>
              <a:defRPr sz="1800">
                <a:solidFill>
                  <a:schemeClr val="accent3"/>
                </a:solidFill>
              </a:defRPr>
            </a:lvl8pPr>
            <a:lvl9pPr lvl="8" rtl="0">
              <a:spcBef>
                <a:spcPts val="0"/>
              </a:spcBef>
              <a:spcAft>
                <a:spcPts val="0"/>
              </a:spcAft>
              <a:buClr>
                <a:schemeClr val="accent3"/>
              </a:buClr>
              <a:buSzPts val="1800"/>
              <a:buNone/>
              <a:defRPr sz="1800">
                <a:solidFill>
                  <a:schemeClr val="accent3"/>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5"/>
        <p:cNvGrpSpPr/>
        <p:nvPr/>
      </p:nvGrpSpPr>
      <p:grpSpPr>
        <a:xfrm>
          <a:off x="0" y="0"/>
          <a:ext cx="0" cy="0"/>
          <a:chOff x="0" y="0"/>
          <a:chExt cx="0" cy="0"/>
        </a:xfrm>
      </p:grpSpPr>
      <p:sp>
        <p:nvSpPr>
          <p:cNvPr id="26" name="Google Shape;26;p4"/>
          <p:cNvSpPr/>
          <p:nvPr/>
        </p:nvSpPr>
        <p:spPr>
          <a:xfrm>
            <a:off x="0" y="-50"/>
            <a:ext cx="9144000" cy="5143500"/>
          </a:xfrm>
          <a:prstGeom prst="parallelogram">
            <a:avLst>
              <a:gd name="adj" fmla="val 55588"/>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body" idx="1"/>
          </p:nvPr>
        </p:nvSpPr>
        <p:spPr>
          <a:xfrm>
            <a:off x="2746950" y="1037200"/>
            <a:ext cx="3650100" cy="3069000"/>
          </a:xfrm>
          <a:prstGeom prst="rect">
            <a:avLst/>
          </a:prstGeom>
        </p:spPr>
        <p:txBody>
          <a:bodyPr spcFirstLastPara="1" wrap="square" lIns="0" tIns="0" rIns="0" bIns="0" anchor="ctr" anchorCtr="0">
            <a:noAutofit/>
          </a:bodyPr>
          <a:lstStyle>
            <a:lvl1pPr marL="457200" lvl="0" indent="-381000" algn="ctr" rtl="0">
              <a:spcBef>
                <a:spcPts val="600"/>
              </a:spcBef>
              <a:spcAft>
                <a:spcPts val="0"/>
              </a:spcAft>
              <a:buClr>
                <a:schemeClr val="dk1"/>
              </a:buClr>
              <a:buSzPts val="2400"/>
              <a:buFont typeface="IBM Plex Sans"/>
              <a:buChar char="▰"/>
              <a:defRPr i="1">
                <a:latin typeface="IBM Plex Sans"/>
                <a:ea typeface="IBM Plex Sans"/>
                <a:cs typeface="IBM Plex Sans"/>
                <a:sym typeface="IBM Plex Sans"/>
              </a:defRPr>
            </a:lvl1pPr>
            <a:lvl2pPr marL="914400" lvl="1"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2pPr>
            <a:lvl3pPr marL="1371600" lvl="2"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3pPr>
            <a:lvl4pPr marL="1828800" lvl="3"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4pPr>
            <a:lvl5pPr marL="2286000" lvl="4"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5pPr>
            <a:lvl6pPr marL="2743200" lvl="5"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6pPr>
            <a:lvl7pPr marL="3200400" lvl="6"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7pPr>
            <a:lvl8pPr marL="3657600" lvl="7"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8pPr>
            <a:lvl9pPr marL="4114800" lvl="8" indent="-381000" algn="ctr" rtl="0">
              <a:spcBef>
                <a:spcPts val="0"/>
              </a:spcBef>
              <a:spcAft>
                <a:spcPts val="0"/>
              </a:spcAft>
              <a:buClr>
                <a:schemeClr val="dk1"/>
              </a:buClr>
              <a:buSzPts val="2400"/>
              <a:buFont typeface="IBM Plex Sans"/>
              <a:buChar char="■"/>
              <a:defRPr i="1">
                <a:latin typeface="IBM Plex Sans"/>
                <a:ea typeface="IBM Plex Sans"/>
                <a:cs typeface="IBM Plex Sans"/>
                <a:sym typeface="IBM Plex Sans"/>
              </a:defRPr>
            </a:lvl9pPr>
          </a:lstStyle>
          <a:p>
            <a:endParaRPr/>
          </a:p>
        </p:txBody>
      </p:sp>
      <p:sp>
        <p:nvSpPr>
          <p:cNvPr id="28" name="Google Shape;28;p4"/>
          <p:cNvSpPr txBox="1"/>
          <p:nvPr/>
        </p:nvSpPr>
        <p:spPr>
          <a:xfrm>
            <a:off x="3593400" y="380949"/>
            <a:ext cx="1957200" cy="50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6000" b="1">
                <a:solidFill>
                  <a:schemeClr val="accent1"/>
                </a:solidFill>
                <a:latin typeface="Merriweather"/>
                <a:ea typeface="Merriweather"/>
                <a:cs typeface="Merriweather"/>
                <a:sym typeface="Merriweather"/>
              </a:rPr>
              <a:t>“</a:t>
            </a:r>
            <a:endParaRPr sz="6000" b="1">
              <a:solidFill>
                <a:schemeClr val="accent1"/>
              </a:solidFill>
              <a:latin typeface="Merriweather"/>
              <a:ea typeface="Merriweather"/>
              <a:cs typeface="Merriweather"/>
              <a:sym typeface="Merriweather"/>
            </a:endParaRPr>
          </a:p>
        </p:txBody>
      </p:sp>
      <p:sp>
        <p:nvSpPr>
          <p:cNvPr id="29" name="Google Shape;29;p4"/>
          <p:cNvSpPr txBox="1">
            <a:spLocks noGrp="1"/>
          </p:cNvSpPr>
          <p:nvPr>
            <p:ph type="sldNum" idx="12"/>
          </p:nvPr>
        </p:nvSpPr>
        <p:spPr>
          <a:xfrm>
            <a:off x="4354950" y="0"/>
            <a:ext cx="434100" cy="393600"/>
          </a:xfrm>
          <a:prstGeom prst="rect">
            <a:avLst/>
          </a:prstGeom>
        </p:spPr>
        <p:txBody>
          <a:bodyPr spcFirstLastPara="1" wrap="square" lIns="0" tIns="0" rIns="0" bIns="0"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
        <p:nvSpPr>
          <p:cNvPr id="30" name="Google Shape;30;p4"/>
          <p:cNvSpPr/>
          <p:nvPr/>
        </p:nvSpPr>
        <p:spPr>
          <a:xfrm>
            <a:off x="-161316" y="2170222"/>
            <a:ext cx="1691400" cy="1803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510053" y="1108443"/>
            <a:ext cx="2241300" cy="23907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1070768" y="534075"/>
            <a:ext cx="943200" cy="10065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7308537" y="814737"/>
            <a:ext cx="1744500" cy="1859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6769741" y="3169650"/>
            <a:ext cx="1234800" cy="13167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txBox="1"/>
          <p:nvPr/>
        </p:nvSpPr>
        <p:spPr>
          <a:xfrm>
            <a:off x="3593400" y="4258799"/>
            <a:ext cx="1957200" cy="50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6000" b="1">
                <a:solidFill>
                  <a:schemeClr val="accent1"/>
                </a:solidFill>
                <a:latin typeface="Merriweather"/>
                <a:ea typeface="Merriweather"/>
                <a:cs typeface="Merriweather"/>
                <a:sym typeface="Merriweather"/>
              </a:rPr>
              <a:t>”</a:t>
            </a:r>
            <a:endParaRPr sz="6000" b="1">
              <a:solidFill>
                <a:schemeClr val="accent1"/>
              </a:solidFill>
              <a:latin typeface="Merriweather"/>
              <a:ea typeface="Merriweather"/>
              <a:cs typeface="Merriweather"/>
              <a:sym typeface="Merriweather"/>
            </a:endParaRPr>
          </a:p>
        </p:txBody>
      </p:sp>
      <p:sp>
        <p:nvSpPr>
          <p:cNvPr id="36" name="Google Shape;36;p4"/>
          <p:cNvSpPr/>
          <p:nvPr/>
        </p:nvSpPr>
        <p:spPr>
          <a:xfrm>
            <a:off x="7174525" y="2019350"/>
            <a:ext cx="1782000" cy="19005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solidFill>
          <a:schemeClr val="lt1"/>
        </a:solidFill>
        <a:effectLst/>
      </p:bgPr>
    </p:bg>
    <p:spTree>
      <p:nvGrpSpPr>
        <p:cNvPr id="1" name="Shape 37"/>
        <p:cNvGrpSpPr/>
        <p:nvPr/>
      </p:nvGrpSpPr>
      <p:grpSpPr>
        <a:xfrm>
          <a:off x="0" y="0"/>
          <a:ext cx="0" cy="0"/>
          <a:chOff x="0" y="0"/>
          <a:chExt cx="0" cy="0"/>
        </a:xfrm>
      </p:grpSpPr>
      <p:grpSp>
        <p:nvGrpSpPr>
          <p:cNvPr id="38" name="Google Shape;38;p5"/>
          <p:cNvGrpSpPr/>
          <p:nvPr/>
        </p:nvGrpSpPr>
        <p:grpSpPr>
          <a:xfrm>
            <a:off x="-313691" y="-18375"/>
            <a:ext cx="7510983" cy="1637005"/>
            <a:chOff x="-313691" y="-18375"/>
            <a:chExt cx="7510983" cy="1637005"/>
          </a:xfrm>
        </p:grpSpPr>
        <p:sp>
          <p:nvSpPr>
            <p:cNvPr id="39" name="Google Shape;39;p5"/>
            <p:cNvSpPr/>
            <p:nvPr/>
          </p:nvSpPr>
          <p:spPr>
            <a:xfrm>
              <a:off x="256376" y="499825"/>
              <a:ext cx="6692400" cy="804900"/>
            </a:xfrm>
            <a:prstGeom prst="parallelogram">
              <a:avLst>
                <a:gd name="adj" fmla="val 5499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313691" y="813730"/>
              <a:ext cx="754800" cy="804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p:nvPr/>
          </p:nvSpPr>
          <p:spPr>
            <a:xfrm>
              <a:off x="6442492" y="309450"/>
              <a:ext cx="754800" cy="8049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53899" y="237925"/>
              <a:ext cx="1000200" cy="10668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304107" y="-18375"/>
              <a:ext cx="420900" cy="4491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6589606" y="1038628"/>
              <a:ext cx="249600" cy="2661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45;p5"/>
          <p:cNvGrpSpPr/>
          <p:nvPr/>
        </p:nvGrpSpPr>
        <p:grpSpPr>
          <a:xfrm>
            <a:off x="7485392" y="1755351"/>
            <a:ext cx="2830800" cy="3388272"/>
            <a:chOff x="7485392" y="1755351"/>
            <a:chExt cx="2830800" cy="3388272"/>
          </a:xfrm>
        </p:grpSpPr>
        <p:sp>
          <p:nvSpPr>
            <p:cNvPr id="46" name="Google Shape;46;p5"/>
            <p:cNvSpPr/>
            <p:nvPr/>
          </p:nvSpPr>
          <p:spPr>
            <a:xfrm>
              <a:off x="8005394" y="2926923"/>
              <a:ext cx="2078100" cy="2216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7485392" y="1755351"/>
              <a:ext cx="2830800" cy="30192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5"/>
          <p:cNvSpPr txBox="1">
            <a:spLocks noGrp="1"/>
          </p:cNvSpPr>
          <p:nvPr>
            <p:ph type="body" idx="1"/>
          </p:nvPr>
        </p:nvSpPr>
        <p:spPr>
          <a:xfrm>
            <a:off x="914575" y="1584425"/>
            <a:ext cx="6999600" cy="29997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49" name="Google Shape;49;p5"/>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0" name="Google Shape;50;p5"/>
          <p:cNvSpPr txBox="1">
            <a:spLocks noGrp="1"/>
          </p:cNvSpPr>
          <p:nvPr>
            <p:ph type="title"/>
          </p:nvPr>
        </p:nvSpPr>
        <p:spPr>
          <a:xfrm>
            <a:off x="914575" y="495875"/>
            <a:ext cx="6026700" cy="813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solidFill>
          <a:schemeClr val="lt1"/>
        </a:solidFill>
        <a:effectLst/>
      </p:bgPr>
    </p:bg>
    <p:spTree>
      <p:nvGrpSpPr>
        <p:cNvPr id="1" name="Shape 66"/>
        <p:cNvGrpSpPr/>
        <p:nvPr/>
      </p:nvGrpSpPr>
      <p:grpSpPr>
        <a:xfrm>
          <a:off x="0" y="0"/>
          <a:ext cx="0" cy="0"/>
          <a:chOff x="0" y="0"/>
          <a:chExt cx="0" cy="0"/>
        </a:xfrm>
      </p:grpSpPr>
      <p:grpSp>
        <p:nvGrpSpPr>
          <p:cNvPr id="67" name="Google Shape;67;p7"/>
          <p:cNvGrpSpPr/>
          <p:nvPr/>
        </p:nvGrpSpPr>
        <p:grpSpPr>
          <a:xfrm>
            <a:off x="-313691" y="-18375"/>
            <a:ext cx="7510983" cy="1637005"/>
            <a:chOff x="-313691" y="-18375"/>
            <a:chExt cx="7510983" cy="1637005"/>
          </a:xfrm>
        </p:grpSpPr>
        <p:sp>
          <p:nvSpPr>
            <p:cNvPr id="68" name="Google Shape;68;p7"/>
            <p:cNvSpPr/>
            <p:nvPr/>
          </p:nvSpPr>
          <p:spPr>
            <a:xfrm>
              <a:off x="256376" y="499825"/>
              <a:ext cx="6692400" cy="804900"/>
            </a:xfrm>
            <a:prstGeom prst="parallelogram">
              <a:avLst>
                <a:gd name="adj" fmla="val 5499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7"/>
            <p:cNvSpPr/>
            <p:nvPr/>
          </p:nvSpPr>
          <p:spPr>
            <a:xfrm>
              <a:off x="-313691" y="813730"/>
              <a:ext cx="754800" cy="804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7"/>
            <p:cNvSpPr/>
            <p:nvPr/>
          </p:nvSpPr>
          <p:spPr>
            <a:xfrm>
              <a:off x="6442492" y="309450"/>
              <a:ext cx="754800" cy="8049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7"/>
            <p:cNvSpPr/>
            <p:nvPr/>
          </p:nvSpPr>
          <p:spPr>
            <a:xfrm>
              <a:off x="53899" y="237925"/>
              <a:ext cx="1000200" cy="10668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04107" y="-18375"/>
              <a:ext cx="420900" cy="4491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6589606" y="1038628"/>
              <a:ext cx="249600" cy="2661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74;p7"/>
          <p:cNvGrpSpPr/>
          <p:nvPr/>
        </p:nvGrpSpPr>
        <p:grpSpPr>
          <a:xfrm>
            <a:off x="7485392" y="1755351"/>
            <a:ext cx="2830800" cy="3388272"/>
            <a:chOff x="7485392" y="1755351"/>
            <a:chExt cx="2830800" cy="3388272"/>
          </a:xfrm>
        </p:grpSpPr>
        <p:sp>
          <p:nvSpPr>
            <p:cNvPr id="75" name="Google Shape;75;p7"/>
            <p:cNvSpPr/>
            <p:nvPr/>
          </p:nvSpPr>
          <p:spPr>
            <a:xfrm>
              <a:off x="8005394" y="2926923"/>
              <a:ext cx="2078100" cy="2216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a:off x="7485392" y="1755351"/>
              <a:ext cx="2830800" cy="30192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7"/>
          <p:cNvSpPr txBox="1">
            <a:spLocks noGrp="1"/>
          </p:cNvSpPr>
          <p:nvPr>
            <p:ph type="title"/>
          </p:nvPr>
        </p:nvSpPr>
        <p:spPr>
          <a:xfrm>
            <a:off x="914575" y="495875"/>
            <a:ext cx="6026700" cy="813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78" name="Google Shape;78;p7"/>
          <p:cNvSpPr txBox="1">
            <a:spLocks noGrp="1"/>
          </p:cNvSpPr>
          <p:nvPr>
            <p:ph type="body" idx="1"/>
          </p:nvPr>
        </p:nvSpPr>
        <p:spPr>
          <a:xfrm>
            <a:off x="914575" y="1584425"/>
            <a:ext cx="3264000" cy="2957100"/>
          </a:xfrm>
          <a:prstGeom prst="rect">
            <a:avLst/>
          </a:prstGeom>
        </p:spPr>
        <p:txBody>
          <a:bodyPr spcFirstLastPara="1" wrap="square" lIns="0" tIns="0" rIns="0" bIns="0"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79" name="Google Shape;79;p7"/>
          <p:cNvSpPr txBox="1">
            <a:spLocks noGrp="1"/>
          </p:cNvSpPr>
          <p:nvPr>
            <p:ph type="body" idx="2"/>
          </p:nvPr>
        </p:nvSpPr>
        <p:spPr>
          <a:xfrm>
            <a:off x="4650178" y="1584425"/>
            <a:ext cx="3264000" cy="2957100"/>
          </a:xfrm>
          <a:prstGeom prst="rect">
            <a:avLst/>
          </a:prstGeom>
        </p:spPr>
        <p:txBody>
          <a:bodyPr spcFirstLastPara="1" wrap="square" lIns="0" tIns="0" rIns="0" bIns="0"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80" name="Google Shape;80;p7"/>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solidFill>
          <a:schemeClr val="lt1"/>
        </a:solidFill>
        <a:effectLst/>
      </p:bgPr>
    </p:bg>
    <p:spTree>
      <p:nvGrpSpPr>
        <p:cNvPr id="1" name="Shape 81"/>
        <p:cNvGrpSpPr/>
        <p:nvPr/>
      </p:nvGrpSpPr>
      <p:grpSpPr>
        <a:xfrm>
          <a:off x="0" y="0"/>
          <a:ext cx="0" cy="0"/>
          <a:chOff x="0" y="0"/>
          <a:chExt cx="0" cy="0"/>
        </a:xfrm>
      </p:grpSpPr>
      <p:grpSp>
        <p:nvGrpSpPr>
          <p:cNvPr id="82" name="Google Shape;82;p8"/>
          <p:cNvGrpSpPr/>
          <p:nvPr/>
        </p:nvGrpSpPr>
        <p:grpSpPr>
          <a:xfrm>
            <a:off x="-313691" y="-18375"/>
            <a:ext cx="7510983" cy="1637005"/>
            <a:chOff x="-313691" y="-18375"/>
            <a:chExt cx="7510983" cy="1637005"/>
          </a:xfrm>
        </p:grpSpPr>
        <p:sp>
          <p:nvSpPr>
            <p:cNvPr id="83" name="Google Shape;83;p8"/>
            <p:cNvSpPr/>
            <p:nvPr/>
          </p:nvSpPr>
          <p:spPr>
            <a:xfrm>
              <a:off x="256376" y="499825"/>
              <a:ext cx="6692400" cy="804900"/>
            </a:xfrm>
            <a:prstGeom prst="parallelogram">
              <a:avLst>
                <a:gd name="adj" fmla="val 5499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a:off x="-313691" y="813730"/>
              <a:ext cx="754800" cy="804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a:off x="6442492" y="309450"/>
              <a:ext cx="754800" cy="8049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53899" y="237925"/>
              <a:ext cx="1000200" cy="10668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304107" y="-18375"/>
              <a:ext cx="420900" cy="4491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589606" y="1038628"/>
              <a:ext cx="249600" cy="2661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7485392" y="1755351"/>
            <a:ext cx="2830800" cy="3388272"/>
            <a:chOff x="7485392" y="1755351"/>
            <a:chExt cx="2830800" cy="3388272"/>
          </a:xfrm>
        </p:grpSpPr>
        <p:sp>
          <p:nvSpPr>
            <p:cNvPr id="90" name="Google Shape;90;p8"/>
            <p:cNvSpPr/>
            <p:nvPr/>
          </p:nvSpPr>
          <p:spPr>
            <a:xfrm>
              <a:off x="8005394" y="2926923"/>
              <a:ext cx="2078100" cy="2216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485392" y="1755351"/>
              <a:ext cx="2830800" cy="30192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 name="Google Shape;92;p8"/>
          <p:cNvSpPr txBox="1">
            <a:spLocks noGrp="1"/>
          </p:cNvSpPr>
          <p:nvPr>
            <p:ph type="title"/>
          </p:nvPr>
        </p:nvSpPr>
        <p:spPr>
          <a:xfrm>
            <a:off x="914575" y="495875"/>
            <a:ext cx="6026700" cy="813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93" name="Google Shape;93;p8"/>
          <p:cNvSpPr txBox="1">
            <a:spLocks noGrp="1"/>
          </p:cNvSpPr>
          <p:nvPr>
            <p:ph type="body" idx="1"/>
          </p:nvPr>
        </p:nvSpPr>
        <p:spPr>
          <a:xfrm>
            <a:off x="914575" y="1584425"/>
            <a:ext cx="2177100" cy="29571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94" name="Google Shape;94;p8"/>
          <p:cNvSpPr txBox="1">
            <a:spLocks noGrp="1"/>
          </p:cNvSpPr>
          <p:nvPr>
            <p:ph type="body" idx="2"/>
          </p:nvPr>
        </p:nvSpPr>
        <p:spPr>
          <a:xfrm>
            <a:off x="3325823" y="1584425"/>
            <a:ext cx="2177100" cy="29571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95" name="Google Shape;95;p8"/>
          <p:cNvSpPr txBox="1">
            <a:spLocks noGrp="1"/>
          </p:cNvSpPr>
          <p:nvPr>
            <p:ph type="body" idx="3"/>
          </p:nvPr>
        </p:nvSpPr>
        <p:spPr>
          <a:xfrm>
            <a:off x="5737072" y="1584425"/>
            <a:ext cx="2177100" cy="29571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96" name="Google Shape;96;p8"/>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 Dark">
  <p:cSld name="TITLE_ONLY_1">
    <p:bg>
      <p:bgPr>
        <a:gradFill>
          <a:gsLst>
            <a:gs pos="0">
              <a:schemeClr val="accent6"/>
            </a:gs>
            <a:gs pos="100000">
              <a:schemeClr val="accent5"/>
            </a:gs>
          </a:gsLst>
          <a:lin ang="5400012" scaled="0"/>
        </a:gradFill>
        <a:effectLst/>
      </p:bgPr>
    </p:bg>
    <p:spTree>
      <p:nvGrpSpPr>
        <p:cNvPr id="1" name="Shape 110"/>
        <p:cNvGrpSpPr/>
        <p:nvPr/>
      </p:nvGrpSpPr>
      <p:grpSpPr>
        <a:xfrm>
          <a:off x="0" y="0"/>
          <a:ext cx="0" cy="0"/>
          <a:chOff x="0" y="0"/>
          <a:chExt cx="0" cy="0"/>
        </a:xfrm>
      </p:grpSpPr>
      <p:grpSp>
        <p:nvGrpSpPr>
          <p:cNvPr id="111" name="Google Shape;111;p10"/>
          <p:cNvGrpSpPr/>
          <p:nvPr/>
        </p:nvGrpSpPr>
        <p:grpSpPr>
          <a:xfrm>
            <a:off x="-313691" y="-18375"/>
            <a:ext cx="7510983" cy="1637005"/>
            <a:chOff x="-313691" y="-18375"/>
            <a:chExt cx="7510983" cy="1637005"/>
          </a:xfrm>
        </p:grpSpPr>
        <p:sp>
          <p:nvSpPr>
            <p:cNvPr id="112" name="Google Shape;112;p10"/>
            <p:cNvSpPr/>
            <p:nvPr/>
          </p:nvSpPr>
          <p:spPr>
            <a:xfrm>
              <a:off x="256376" y="499825"/>
              <a:ext cx="6692400" cy="804900"/>
            </a:xfrm>
            <a:prstGeom prst="parallelogram">
              <a:avLst>
                <a:gd name="adj" fmla="val 5499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
            <p:cNvSpPr/>
            <p:nvPr/>
          </p:nvSpPr>
          <p:spPr>
            <a:xfrm>
              <a:off x="-313691" y="813730"/>
              <a:ext cx="754800" cy="804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0"/>
            <p:cNvSpPr/>
            <p:nvPr/>
          </p:nvSpPr>
          <p:spPr>
            <a:xfrm>
              <a:off x="6442492" y="309450"/>
              <a:ext cx="754800" cy="8049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0"/>
            <p:cNvSpPr/>
            <p:nvPr/>
          </p:nvSpPr>
          <p:spPr>
            <a:xfrm>
              <a:off x="53899" y="237925"/>
              <a:ext cx="1000200" cy="10668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0"/>
            <p:cNvSpPr/>
            <p:nvPr/>
          </p:nvSpPr>
          <p:spPr>
            <a:xfrm>
              <a:off x="304107" y="-18375"/>
              <a:ext cx="420900" cy="4491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0"/>
            <p:cNvSpPr/>
            <p:nvPr/>
          </p:nvSpPr>
          <p:spPr>
            <a:xfrm>
              <a:off x="6589606" y="1038628"/>
              <a:ext cx="249600" cy="2661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10"/>
          <p:cNvGrpSpPr/>
          <p:nvPr/>
        </p:nvGrpSpPr>
        <p:grpSpPr>
          <a:xfrm>
            <a:off x="7485392" y="1755351"/>
            <a:ext cx="2830800" cy="3388272"/>
            <a:chOff x="7485392" y="1755351"/>
            <a:chExt cx="2830800" cy="3388272"/>
          </a:xfrm>
        </p:grpSpPr>
        <p:sp>
          <p:nvSpPr>
            <p:cNvPr id="119" name="Google Shape;119;p10"/>
            <p:cNvSpPr/>
            <p:nvPr/>
          </p:nvSpPr>
          <p:spPr>
            <a:xfrm>
              <a:off x="8005394" y="2926923"/>
              <a:ext cx="2078100" cy="2216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0"/>
            <p:cNvSpPr/>
            <p:nvPr/>
          </p:nvSpPr>
          <p:spPr>
            <a:xfrm>
              <a:off x="7485392" y="1755351"/>
              <a:ext cx="2830800" cy="30192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 name="Google Shape;121;p10"/>
          <p:cNvSpPr txBox="1">
            <a:spLocks noGrp="1"/>
          </p:cNvSpPr>
          <p:nvPr>
            <p:ph type="title"/>
          </p:nvPr>
        </p:nvSpPr>
        <p:spPr>
          <a:xfrm>
            <a:off x="914575" y="495875"/>
            <a:ext cx="6026700" cy="8130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2000"/>
              <a:buNone/>
              <a:defRPr>
                <a:solidFill>
                  <a:schemeClr val="lt1"/>
                </a:solidFill>
              </a:defRPr>
            </a:lvl1pPr>
            <a:lvl2pPr lvl="1" rtl="0">
              <a:spcBef>
                <a:spcPts val="0"/>
              </a:spcBef>
              <a:spcAft>
                <a:spcPts val="0"/>
              </a:spcAft>
              <a:buClr>
                <a:schemeClr val="lt1"/>
              </a:buClr>
              <a:buSzPts val="2000"/>
              <a:buNone/>
              <a:defRPr>
                <a:solidFill>
                  <a:schemeClr val="lt1"/>
                </a:solidFill>
              </a:defRPr>
            </a:lvl2pPr>
            <a:lvl3pPr lvl="2" rtl="0">
              <a:spcBef>
                <a:spcPts val="0"/>
              </a:spcBef>
              <a:spcAft>
                <a:spcPts val="0"/>
              </a:spcAft>
              <a:buClr>
                <a:schemeClr val="lt1"/>
              </a:buClr>
              <a:buSzPts val="2000"/>
              <a:buNone/>
              <a:defRPr>
                <a:solidFill>
                  <a:schemeClr val="lt1"/>
                </a:solidFill>
              </a:defRPr>
            </a:lvl3pPr>
            <a:lvl4pPr lvl="3" rtl="0">
              <a:spcBef>
                <a:spcPts val="0"/>
              </a:spcBef>
              <a:spcAft>
                <a:spcPts val="0"/>
              </a:spcAft>
              <a:buClr>
                <a:schemeClr val="lt1"/>
              </a:buClr>
              <a:buSzPts val="2000"/>
              <a:buNone/>
              <a:defRPr>
                <a:solidFill>
                  <a:schemeClr val="lt1"/>
                </a:solidFill>
              </a:defRPr>
            </a:lvl4pPr>
            <a:lvl5pPr lvl="4" rtl="0">
              <a:spcBef>
                <a:spcPts val="0"/>
              </a:spcBef>
              <a:spcAft>
                <a:spcPts val="0"/>
              </a:spcAft>
              <a:buClr>
                <a:schemeClr val="lt1"/>
              </a:buClr>
              <a:buSzPts val="2000"/>
              <a:buNone/>
              <a:defRPr>
                <a:solidFill>
                  <a:schemeClr val="lt1"/>
                </a:solidFill>
              </a:defRPr>
            </a:lvl5pPr>
            <a:lvl6pPr lvl="5" rtl="0">
              <a:spcBef>
                <a:spcPts val="0"/>
              </a:spcBef>
              <a:spcAft>
                <a:spcPts val="0"/>
              </a:spcAft>
              <a:buClr>
                <a:schemeClr val="lt1"/>
              </a:buClr>
              <a:buSzPts val="2000"/>
              <a:buNone/>
              <a:defRPr>
                <a:solidFill>
                  <a:schemeClr val="lt1"/>
                </a:solidFill>
              </a:defRPr>
            </a:lvl6pPr>
            <a:lvl7pPr lvl="6" rtl="0">
              <a:spcBef>
                <a:spcPts val="0"/>
              </a:spcBef>
              <a:spcAft>
                <a:spcPts val="0"/>
              </a:spcAft>
              <a:buClr>
                <a:schemeClr val="lt1"/>
              </a:buClr>
              <a:buSzPts val="2000"/>
              <a:buNone/>
              <a:defRPr>
                <a:solidFill>
                  <a:schemeClr val="lt1"/>
                </a:solidFill>
              </a:defRPr>
            </a:lvl7pPr>
            <a:lvl8pPr lvl="7" rtl="0">
              <a:spcBef>
                <a:spcPts val="0"/>
              </a:spcBef>
              <a:spcAft>
                <a:spcPts val="0"/>
              </a:spcAft>
              <a:buClr>
                <a:schemeClr val="lt1"/>
              </a:buClr>
              <a:buSzPts val="2000"/>
              <a:buNone/>
              <a:defRPr>
                <a:solidFill>
                  <a:schemeClr val="lt1"/>
                </a:solidFill>
              </a:defRPr>
            </a:lvl8pPr>
            <a:lvl9pPr lvl="8" rtl="0">
              <a:spcBef>
                <a:spcPts val="0"/>
              </a:spcBef>
              <a:spcAft>
                <a:spcPts val="0"/>
              </a:spcAft>
              <a:buClr>
                <a:schemeClr val="lt1"/>
              </a:buClr>
              <a:buSzPts val="2000"/>
              <a:buNone/>
              <a:defRPr>
                <a:solidFill>
                  <a:schemeClr val="lt1"/>
                </a:solidFill>
              </a:defRPr>
            </a:lvl9pPr>
          </a:lstStyle>
          <a:p>
            <a:endParaRPr/>
          </a:p>
        </p:txBody>
      </p:sp>
      <p:sp>
        <p:nvSpPr>
          <p:cNvPr id="122" name="Google Shape;122;p10"/>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White" type="blank">
  <p:cSld name="BLANK">
    <p:bg>
      <p:bgPr>
        <a:solidFill>
          <a:schemeClr val="lt1"/>
        </a:solidFill>
        <a:effectLst/>
      </p:bgPr>
    </p:bg>
    <p:spTree>
      <p:nvGrpSpPr>
        <p:cNvPr id="1" name="Shape 133"/>
        <p:cNvGrpSpPr/>
        <p:nvPr/>
      </p:nvGrpSpPr>
      <p:grpSpPr>
        <a:xfrm>
          <a:off x="0" y="0"/>
          <a:ext cx="0" cy="0"/>
          <a:chOff x="0" y="0"/>
          <a:chExt cx="0" cy="0"/>
        </a:xfrm>
      </p:grpSpPr>
      <p:sp>
        <p:nvSpPr>
          <p:cNvPr id="134" name="Google Shape;134;p12"/>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135" name="Google Shape;135;p12"/>
          <p:cNvGrpSpPr/>
          <p:nvPr/>
        </p:nvGrpSpPr>
        <p:grpSpPr>
          <a:xfrm>
            <a:off x="-313691" y="-18375"/>
            <a:ext cx="1367790" cy="1637005"/>
            <a:chOff x="-313691" y="-18375"/>
            <a:chExt cx="1367790" cy="1637005"/>
          </a:xfrm>
        </p:grpSpPr>
        <p:sp>
          <p:nvSpPr>
            <p:cNvPr id="136" name="Google Shape;136;p12"/>
            <p:cNvSpPr/>
            <p:nvPr/>
          </p:nvSpPr>
          <p:spPr>
            <a:xfrm>
              <a:off x="-313691" y="813730"/>
              <a:ext cx="754800" cy="804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2"/>
            <p:cNvSpPr/>
            <p:nvPr/>
          </p:nvSpPr>
          <p:spPr>
            <a:xfrm>
              <a:off x="53899" y="237925"/>
              <a:ext cx="1000200" cy="10668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2"/>
            <p:cNvSpPr/>
            <p:nvPr/>
          </p:nvSpPr>
          <p:spPr>
            <a:xfrm>
              <a:off x="304107" y="-18375"/>
              <a:ext cx="420900" cy="4491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 name="Google Shape;139;p12"/>
          <p:cNvGrpSpPr/>
          <p:nvPr/>
        </p:nvGrpSpPr>
        <p:grpSpPr>
          <a:xfrm>
            <a:off x="7485392" y="1755351"/>
            <a:ext cx="2830800" cy="3388272"/>
            <a:chOff x="7485392" y="1755351"/>
            <a:chExt cx="2830800" cy="3388272"/>
          </a:xfrm>
        </p:grpSpPr>
        <p:sp>
          <p:nvSpPr>
            <p:cNvPr id="140" name="Google Shape;140;p12"/>
            <p:cNvSpPr/>
            <p:nvPr/>
          </p:nvSpPr>
          <p:spPr>
            <a:xfrm>
              <a:off x="8005394" y="2926923"/>
              <a:ext cx="2078100" cy="2216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2"/>
            <p:cNvSpPr/>
            <p:nvPr/>
          </p:nvSpPr>
          <p:spPr>
            <a:xfrm>
              <a:off x="7485392" y="1755351"/>
              <a:ext cx="2830800" cy="30192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 Dark">
  <p:cSld name="BLANK_1">
    <p:spTree>
      <p:nvGrpSpPr>
        <p:cNvPr id="1" name="Shape 142"/>
        <p:cNvGrpSpPr/>
        <p:nvPr/>
      </p:nvGrpSpPr>
      <p:grpSpPr>
        <a:xfrm>
          <a:off x="0" y="0"/>
          <a:ext cx="0" cy="0"/>
          <a:chOff x="0" y="0"/>
          <a:chExt cx="0" cy="0"/>
        </a:xfrm>
      </p:grpSpPr>
      <p:sp>
        <p:nvSpPr>
          <p:cNvPr id="143" name="Google Shape;143;p13"/>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grpSp>
        <p:nvGrpSpPr>
          <p:cNvPr id="144" name="Google Shape;144;p13"/>
          <p:cNvGrpSpPr/>
          <p:nvPr/>
        </p:nvGrpSpPr>
        <p:grpSpPr>
          <a:xfrm>
            <a:off x="-313691" y="-18375"/>
            <a:ext cx="1367790" cy="1637005"/>
            <a:chOff x="-313691" y="-18375"/>
            <a:chExt cx="1367790" cy="1637005"/>
          </a:xfrm>
        </p:grpSpPr>
        <p:sp>
          <p:nvSpPr>
            <p:cNvPr id="145" name="Google Shape;145;p13"/>
            <p:cNvSpPr/>
            <p:nvPr/>
          </p:nvSpPr>
          <p:spPr>
            <a:xfrm>
              <a:off x="-313691" y="813730"/>
              <a:ext cx="754800" cy="8049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53899" y="237925"/>
              <a:ext cx="1000200" cy="10668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304107" y="-18375"/>
              <a:ext cx="420900" cy="4491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3"/>
          <p:cNvGrpSpPr/>
          <p:nvPr/>
        </p:nvGrpSpPr>
        <p:grpSpPr>
          <a:xfrm>
            <a:off x="7485392" y="1755351"/>
            <a:ext cx="2830800" cy="3388272"/>
            <a:chOff x="7485392" y="1755351"/>
            <a:chExt cx="2830800" cy="3388272"/>
          </a:xfrm>
        </p:grpSpPr>
        <p:sp>
          <p:nvSpPr>
            <p:cNvPr id="149" name="Google Shape;149;p13"/>
            <p:cNvSpPr/>
            <p:nvPr/>
          </p:nvSpPr>
          <p:spPr>
            <a:xfrm>
              <a:off x="8005394" y="2926923"/>
              <a:ext cx="2078100" cy="2216700"/>
            </a:xfrm>
            <a:prstGeom prst="parallelogram">
              <a:avLst>
                <a:gd name="adj" fmla="val 59001"/>
              </a:avLst>
            </a:prstGeom>
            <a:gradFill>
              <a:gsLst>
                <a:gs pos="0">
                  <a:schemeClr val="accent2"/>
                </a:gs>
                <a:gs pos="100000">
                  <a:schemeClr val="accent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7485392" y="1755351"/>
              <a:ext cx="2830800" cy="3019200"/>
            </a:xfrm>
            <a:prstGeom prst="parallelogram">
              <a:avLst>
                <a:gd name="adj" fmla="val 59001"/>
              </a:avLst>
            </a:prstGeom>
            <a:gradFill>
              <a:gsLst>
                <a:gs pos="0">
                  <a:schemeClr val="accent1"/>
                </a:gs>
                <a:gs pos="100000">
                  <a:srgbClr val="02C1D3">
                    <a:alpha val="33725"/>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BLANK_1_1">
    <p:bg>
      <p:bgPr>
        <a:solidFill>
          <a:schemeClr val="lt1"/>
        </a:solidFill>
        <a:effectLst/>
      </p:bgPr>
    </p:bg>
    <p:spTree>
      <p:nvGrpSpPr>
        <p:cNvPr id="1" name="Shape 151"/>
        <p:cNvGrpSpPr/>
        <p:nvPr/>
      </p:nvGrpSpPr>
      <p:grpSpPr>
        <a:xfrm>
          <a:off x="0" y="0"/>
          <a:ext cx="0" cy="0"/>
          <a:chOff x="0" y="0"/>
          <a:chExt cx="0" cy="0"/>
        </a:xfrm>
      </p:grpSpPr>
      <p:sp>
        <p:nvSpPr>
          <p:cNvPr id="152" name="Google Shape;152;p14"/>
          <p:cNvSpPr txBox="1">
            <a:spLocks noGrp="1"/>
          </p:cNvSpPr>
          <p:nvPr>
            <p:ph type="sldNum" idx="12"/>
          </p:nvPr>
        </p:nvSpPr>
        <p:spPr>
          <a:xfrm>
            <a:off x="8557525" y="0"/>
            <a:ext cx="4341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6"/>
            </a:gs>
            <a:gs pos="100000">
              <a:schemeClr val="accent5"/>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14575" y="495875"/>
            <a:ext cx="6026700" cy="8130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1pPr>
            <a:lvl2pPr lvl="1"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2pPr>
            <a:lvl3pPr lvl="2"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3pPr>
            <a:lvl4pPr lvl="3"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4pPr>
            <a:lvl5pPr lvl="4"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5pPr>
            <a:lvl6pPr lvl="5"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6pPr>
            <a:lvl7pPr lvl="6"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7pPr>
            <a:lvl8pPr lvl="7"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8pPr>
            <a:lvl9pPr lvl="8"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914575" y="1584425"/>
            <a:ext cx="6999600" cy="29997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1"/>
              </a:buClr>
              <a:buSzPts val="2400"/>
              <a:buFont typeface="IBM Plex Sans Light"/>
              <a:buChar char="▰"/>
              <a:defRPr sz="2400">
                <a:solidFill>
                  <a:schemeClr val="dk1"/>
                </a:solidFill>
                <a:latin typeface="IBM Plex Sans Light"/>
                <a:ea typeface="IBM Plex Sans Light"/>
                <a:cs typeface="IBM Plex Sans Light"/>
                <a:sym typeface="IBM Plex Sans Light"/>
              </a:defRPr>
            </a:lvl1pPr>
            <a:lvl2pPr marL="914400" lvl="1" indent="-381000" rtl="0">
              <a:lnSpc>
                <a:spcPct val="115000"/>
              </a:lnSpc>
              <a:spcBef>
                <a:spcPts val="0"/>
              </a:spcBef>
              <a:spcAft>
                <a:spcPts val="0"/>
              </a:spcAft>
              <a:buClr>
                <a:schemeClr val="accent2"/>
              </a:buClr>
              <a:buSzPts val="2400"/>
              <a:buFont typeface="IBM Plex Sans Light"/>
              <a:buChar char="╺"/>
              <a:defRPr sz="2400">
                <a:solidFill>
                  <a:schemeClr val="dk1"/>
                </a:solidFill>
                <a:latin typeface="IBM Plex Sans Light"/>
                <a:ea typeface="IBM Plex Sans Light"/>
                <a:cs typeface="IBM Plex Sans Light"/>
                <a:sym typeface="IBM Plex Sans Light"/>
              </a:defRPr>
            </a:lvl2pPr>
            <a:lvl3pPr marL="1371600" lvl="2" indent="-381000" rtl="0">
              <a:lnSpc>
                <a:spcPct val="115000"/>
              </a:lnSpc>
              <a:spcBef>
                <a:spcPts val="0"/>
              </a:spcBef>
              <a:spcAft>
                <a:spcPts val="0"/>
              </a:spcAft>
              <a:buClr>
                <a:schemeClr val="accent3"/>
              </a:buClr>
              <a:buSzPts val="2400"/>
              <a:buFont typeface="IBM Plex Sans Light"/>
              <a:buChar char="╺"/>
              <a:defRPr sz="2400">
                <a:solidFill>
                  <a:schemeClr val="dk1"/>
                </a:solidFill>
                <a:latin typeface="IBM Plex Sans Light"/>
                <a:ea typeface="IBM Plex Sans Light"/>
                <a:cs typeface="IBM Plex Sans Light"/>
                <a:sym typeface="IBM Plex Sans Light"/>
              </a:defRPr>
            </a:lvl3pPr>
            <a:lvl4pPr marL="1828800" lvl="3"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4pPr>
            <a:lvl5pPr marL="2286000" lvl="4"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5pPr>
            <a:lvl6pPr marL="2743200" lvl="5"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6pPr>
            <a:lvl7pPr marL="3200400" lvl="6"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7pPr>
            <a:lvl8pPr marL="3657600" lvl="7"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8pPr>
            <a:lvl9pPr marL="4114800" lvl="8"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9pPr>
          </a:lstStyle>
          <a:p>
            <a:endParaRPr/>
          </a:p>
        </p:txBody>
      </p:sp>
      <p:sp>
        <p:nvSpPr>
          <p:cNvPr id="8" name="Google Shape;8;p1"/>
          <p:cNvSpPr txBox="1">
            <a:spLocks noGrp="1"/>
          </p:cNvSpPr>
          <p:nvPr>
            <p:ph type="sldNum" idx="12"/>
          </p:nvPr>
        </p:nvSpPr>
        <p:spPr>
          <a:xfrm>
            <a:off x="8557525" y="0"/>
            <a:ext cx="434100" cy="393600"/>
          </a:xfrm>
          <a:prstGeom prst="rect">
            <a:avLst/>
          </a:prstGeom>
          <a:noFill/>
          <a:ln>
            <a:noFill/>
          </a:ln>
        </p:spPr>
        <p:txBody>
          <a:bodyPr spcFirstLastPara="1" wrap="square" lIns="0" tIns="0" rIns="0" bIns="0" anchor="ctr" anchorCtr="0">
            <a:noAutofit/>
          </a:bodyPr>
          <a:lstStyle>
            <a:lvl1pPr lvl="0" algn="r" rtl="0">
              <a:buNone/>
              <a:defRPr sz="1200">
                <a:solidFill>
                  <a:schemeClr val="dk2"/>
                </a:solidFill>
                <a:latin typeface="IBM Plex Sans"/>
                <a:ea typeface="IBM Plex Sans"/>
                <a:cs typeface="IBM Plex Sans"/>
                <a:sym typeface="IBM Plex Sans"/>
              </a:defRPr>
            </a:lvl1pPr>
            <a:lvl2pPr lvl="1" algn="r" rtl="0">
              <a:buNone/>
              <a:defRPr sz="1200">
                <a:solidFill>
                  <a:schemeClr val="dk2"/>
                </a:solidFill>
                <a:latin typeface="IBM Plex Sans"/>
                <a:ea typeface="IBM Plex Sans"/>
                <a:cs typeface="IBM Plex Sans"/>
                <a:sym typeface="IBM Plex Sans"/>
              </a:defRPr>
            </a:lvl2pPr>
            <a:lvl3pPr lvl="2" algn="r" rtl="0">
              <a:buNone/>
              <a:defRPr sz="1200">
                <a:solidFill>
                  <a:schemeClr val="dk2"/>
                </a:solidFill>
                <a:latin typeface="IBM Plex Sans"/>
                <a:ea typeface="IBM Plex Sans"/>
                <a:cs typeface="IBM Plex Sans"/>
                <a:sym typeface="IBM Plex Sans"/>
              </a:defRPr>
            </a:lvl3pPr>
            <a:lvl4pPr lvl="3" algn="r" rtl="0">
              <a:buNone/>
              <a:defRPr sz="1200">
                <a:solidFill>
                  <a:schemeClr val="dk2"/>
                </a:solidFill>
                <a:latin typeface="IBM Plex Sans"/>
                <a:ea typeface="IBM Plex Sans"/>
                <a:cs typeface="IBM Plex Sans"/>
                <a:sym typeface="IBM Plex Sans"/>
              </a:defRPr>
            </a:lvl4pPr>
            <a:lvl5pPr lvl="4" algn="r" rtl="0">
              <a:buNone/>
              <a:defRPr sz="1200">
                <a:solidFill>
                  <a:schemeClr val="dk2"/>
                </a:solidFill>
                <a:latin typeface="IBM Plex Sans"/>
                <a:ea typeface="IBM Plex Sans"/>
                <a:cs typeface="IBM Plex Sans"/>
                <a:sym typeface="IBM Plex Sans"/>
              </a:defRPr>
            </a:lvl5pPr>
            <a:lvl6pPr lvl="5" algn="r" rtl="0">
              <a:buNone/>
              <a:defRPr sz="1200">
                <a:solidFill>
                  <a:schemeClr val="dk2"/>
                </a:solidFill>
                <a:latin typeface="IBM Plex Sans"/>
                <a:ea typeface="IBM Plex Sans"/>
                <a:cs typeface="IBM Plex Sans"/>
                <a:sym typeface="IBM Plex Sans"/>
              </a:defRPr>
            </a:lvl6pPr>
            <a:lvl7pPr lvl="6" algn="r" rtl="0">
              <a:buNone/>
              <a:defRPr sz="1200">
                <a:solidFill>
                  <a:schemeClr val="dk2"/>
                </a:solidFill>
                <a:latin typeface="IBM Plex Sans"/>
                <a:ea typeface="IBM Plex Sans"/>
                <a:cs typeface="IBM Plex Sans"/>
                <a:sym typeface="IBM Plex Sans"/>
              </a:defRPr>
            </a:lvl7pPr>
            <a:lvl8pPr lvl="7" algn="r" rtl="0">
              <a:buNone/>
              <a:defRPr sz="1200">
                <a:solidFill>
                  <a:schemeClr val="dk2"/>
                </a:solidFill>
                <a:latin typeface="IBM Plex Sans"/>
                <a:ea typeface="IBM Plex Sans"/>
                <a:cs typeface="IBM Plex Sans"/>
                <a:sym typeface="IBM Plex Sans"/>
              </a:defRPr>
            </a:lvl8pPr>
            <a:lvl9pPr lvl="8" algn="r" rtl="0">
              <a:buNone/>
              <a:defRPr sz="1200">
                <a:solidFill>
                  <a:schemeClr val="dk2"/>
                </a:solidFill>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6" r:id="rId6"/>
    <p:sldLayoutId id="2147483658" r:id="rId7"/>
    <p:sldLayoutId id="2147483659" r:id="rId8"/>
    <p:sldLayoutId id="2147483660"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www.slidescarnival.com/extra-free-resources-icons-and-maps/?utm_source=templat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5.jpg"/><Relationship Id="rId7" Type="http://schemas.openxmlformats.org/officeDocument/2006/relationships/image" Target="../media/image49.jpg"/><Relationship Id="rId2" Type="http://schemas.openxmlformats.org/officeDocument/2006/relationships/image" Target="../media/image44.jpg"/><Relationship Id="rId1" Type="http://schemas.openxmlformats.org/officeDocument/2006/relationships/slideLayout" Target="../slideLayouts/slideLayout8.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8.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8.xml"/><Relationship Id="rId5" Type="http://schemas.openxmlformats.org/officeDocument/2006/relationships/image" Target="../media/image62.jpeg"/><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image" Target="../media/image67.jpeg"/><Relationship Id="rId1" Type="http://schemas.openxmlformats.org/officeDocument/2006/relationships/slideLayout" Target="../slideLayouts/slideLayout8.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mailto:office.dxb@gammatm.com"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image" Target="../media/image4.jpg"/><Relationship Id="rId7" Type="http://schemas.openxmlformats.org/officeDocument/2006/relationships/image" Target="../media/image8.jpg"/><Relationship Id="rId12" Type="http://schemas.openxmlformats.org/officeDocument/2006/relationships/image" Target="../media/image12.png"/><Relationship Id="rId2" Type="http://schemas.openxmlformats.org/officeDocument/2006/relationships/notesSlide" Target="../notesSlides/notesSlide7.xml"/><Relationship Id="rId16"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7.jpg"/><Relationship Id="rId11" Type="http://schemas.openxmlformats.org/officeDocument/2006/relationships/image" Target="../media/image11.png"/><Relationship Id="rId5" Type="http://schemas.openxmlformats.org/officeDocument/2006/relationships/image" Target="../media/image6.jpg"/><Relationship Id="rId15" Type="http://schemas.openxmlformats.org/officeDocument/2006/relationships/image" Target="../media/image15.gif"/><Relationship Id="rId10" Type="http://schemas.microsoft.com/office/2007/relationships/hdphoto" Target="../media/hdphoto2.wdp"/><Relationship Id="rId4" Type="http://schemas.openxmlformats.org/officeDocument/2006/relationships/image" Target="../media/image5.jpg"/><Relationship Id="rId9" Type="http://schemas.openxmlformats.org/officeDocument/2006/relationships/image" Target="../media/image10.png"/><Relationship Id="rId1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7.png"/><Relationship Id="rId21" Type="http://schemas.openxmlformats.org/officeDocument/2006/relationships/image" Target="../media/image34.jpeg"/><Relationship Id="rId7" Type="http://schemas.openxmlformats.org/officeDocument/2006/relationships/image" Target="../media/image20.png"/><Relationship Id="rId12" Type="http://schemas.openxmlformats.org/officeDocument/2006/relationships/image" Target="../media/image25.jpeg"/><Relationship Id="rId17" Type="http://schemas.openxmlformats.org/officeDocument/2006/relationships/image" Target="../media/image30.png"/><Relationship Id="rId2" Type="http://schemas.openxmlformats.org/officeDocument/2006/relationships/notesSlide" Target="../notesSlides/notesSlide8.xml"/><Relationship Id="rId16" Type="http://schemas.openxmlformats.org/officeDocument/2006/relationships/image" Target="../media/image29.svg"/><Relationship Id="rId20" Type="http://schemas.openxmlformats.org/officeDocument/2006/relationships/image" Target="../media/image33.jpeg"/><Relationship Id="rId1" Type="http://schemas.openxmlformats.org/officeDocument/2006/relationships/slideLayout" Target="../slideLayouts/slideLayout5.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microsoft.com/office/2007/relationships/hdphoto" Target="../media/hdphoto3.wdp"/><Relationship Id="rId9" Type="http://schemas.openxmlformats.org/officeDocument/2006/relationships/image" Target="../media/image22.png"/><Relationship Id="rId14"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itle 2">
            <a:extLst>
              <a:ext uri="{FF2B5EF4-FFF2-40B4-BE49-F238E27FC236}">
                <a16:creationId xmlns:a16="http://schemas.microsoft.com/office/drawing/2014/main" id="{745459C7-7CE0-497E-A88D-59DB4558386F}"/>
              </a:ext>
            </a:extLst>
          </p:cNvPr>
          <p:cNvSpPr>
            <a:spLocks noGrp="1"/>
          </p:cNvSpPr>
          <p:nvPr>
            <p:ph type="ctrTitle"/>
          </p:nvPr>
        </p:nvSpPr>
        <p:spPr>
          <a:xfrm>
            <a:off x="2111136" y="2708398"/>
            <a:ext cx="4921727" cy="582300"/>
          </a:xfrm>
        </p:spPr>
        <p:txBody>
          <a:bodyPr/>
          <a:lstStyle/>
          <a:p>
            <a:r>
              <a:rPr lang="en-US" sz="4800" dirty="0">
                <a:solidFill>
                  <a:srgbClr val="7FCA20"/>
                </a:solidFill>
                <a:latin typeface="Blippo Blk BT" panose="04030905020B02020C03" pitchFamily="82" charset="0"/>
                <a:cs typeface="Aldhabi" panose="020B0604020202020204" pitchFamily="2" charset="-78"/>
              </a:rPr>
              <a:t>GAMMA TE</a:t>
            </a:r>
            <a:r>
              <a:rPr lang="en-US" sz="4800" dirty="0">
                <a:solidFill>
                  <a:srgbClr val="7FCA20"/>
                </a:solidFill>
                <a:latin typeface="Berlin Sans FB Demi" panose="020E0802020502020306" pitchFamily="34" charset="0"/>
                <a:cs typeface="Aldhabi" panose="020B0604020202020204" pitchFamily="2" charset="-78"/>
              </a:rPr>
              <a:t>C</a:t>
            </a:r>
            <a:r>
              <a:rPr lang="en-US" sz="4800" dirty="0">
                <a:solidFill>
                  <a:srgbClr val="7FCA20"/>
                </a:solidFill>
                <a:latin typeface="Blippo Blk BT" panose="04030905020B02020C03" pitchFamily="82" charset="0"/>
                <a:cs typeface="Aldhabi" panose="020B0604020202020204" pitchFamily="2" charset="-78"/>
              </a:rPr>
              <a:t>H FZE</a:t>
            </a:r>
            <a:endParaRPr lang="en-US" sz="4800" dirty="0">
              <a:solidFill>
                <a:srgbClr val="7FCA20"/>
              </a:solidFill>
              <a:latin typeface="Aldhabi" panose="020B0604020202020204" pitchFamily="2" charset="-78"/>
              <a:cs typeface="Aldhabi" panose="020B0604020202020204" pitchFamily="2" charset="-78"/>
            </a:endParaRPr>
          </a:p>
        </p:txBody>
      </p:sp>
      <p:pic>
        <p:nvPicPr>
          <p:cNvPr id="8" name="Picture 7" descr="Logo&#10;&#10;Description automatically generated">
            <a:extLst>
              <a:ext uri="{FF2B5EF4-FFF2-40B4-BE49-F238E27FC236}">
                <a16:creationId xmlns:a16="http://schemas.microsoft.com/office/drawing/2014/main" id="{8632E648-EB70-457D-AC64-76D3D5BDA1C6}"/>
              </a:ext>
            </a:extLst>
          </p:cNvPr>
          <p:cNvPicPr>
            <a:picLocks noChangeAspect="1"/>
          </p:cNvPicPr>
          <p:nvPr/>
        </p:nvPicPr>
        <p:blipFill>
          <a:blip r:embed="rId3"/>
          <a:stretch>
            <a:fillRect/>
          </a:stretch>
        </p:blipFill>
        <p:spPr>
          <a:xfrm>
            <a:off x="3989069" y="1696723"/>
            <a:ext cx="906781" cy="883530"/>
          </a:xfrm>
          <a:prstGeom prst="rect">
            <a:avLst/>
          </a:prstGeom>
        </p:spPr>
      </p:pic>
      <p:pic>
        <p:nvPicPr>
          <p:cNvPr id="10" name="Picture 9" descr="A picture containing sky, outdoor, concrete&#10;&#10;Description automatically generated">
            <a:extLst>
              <a:ext uri="{FF2B5EF4-FFF2-40B4-BE49-F238E27FC236}">
                <a16:creationId xmlns:a16="http://schemas.microsoft.com/office/drawing/2014/main" id="{7DB08B2F-A6CA-4013-BCF7-FEB29AF43FF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00" b="90000" l="9940" r="89960">
                        <a14:foregroundMark x1="18373" y1="12000" x2="20582" y2="9750"/>
                        <a14:foregroundMark x1="21486" y1="4750" x2="21486" y2="4750"/>
                        <a14:foregroundMark x1="21084" y1="3500" x2="21084" y2="3500"/>
                        <a14:foregroundMark x1="22189" y1="4500" x2="22189" y2="4500"/>
                        <a14:foregroundMark x1="37851" y1="47500" x2="63052" y2="56250"/>
                        <a14:foregroundMark x1="51104" y1="50750" x2="51104" y2="50750"/>
                        <a14:foregroundMark x1="55020" y1="52000" x2="55020" y2="52000"/>
                        <a14:foregroundMark x1="59739" y1="54000" x2="59739" y2="54000"/>
                        <a14:foregroundMark x1="58032" y1="52000" x2="58032" y2="52000"/>
                        <a14:foregroundMark x1="61747" y1="54000" x2="61747" y2="54000"/>
                        <a14:foregroundMark x1="64960" y1="51250" x2="64960" y2="51250"/>
                        <a14:foregroundMark x1="65161" y1="53000" x2="65161" y2="53000"/>
                      </a14:backgroundRemoval>
                    </a14:imgEffect>
                  </a14:imgLayer>
                </a14:imgProps>
              </a:ext>
            </a:extLst>
          </a:blip>
          <a:srcRect l="10016" r="26359" b="29773"/>
          <a:stretch/>
        </p:blipFill>
        <p:spPr>
          <a:xfrm>
            <a:off x="0" y="2890574"/>
            <a:ext cx="5082540" cy="2252926"/>
          </a:xfrm>
          <a:prstGeom prst="rect">
            <a:avLst/>
          </a:prstGeom>
        </p:spPr>
      </p:pic>
    </p:spTree>
    <p:extLst>
      <p:ext uri="{BB962C8B-B14F-4D97-AF65-F5344CB8AC3E}">
        <p14:creationId xmlns:p14="http://schemas.microsoft.com/office/powerpoint/2010/main" val="1210086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7E4837-90B5-4314-BE18-C74E575AF684}"/>
              </a:ext>
            </a:extLst>
          </p:cNvPr>
          <p:cNvSpPr>
            <a:spLocks noGrp="1"/>
          </p:cNvSpPr>
          <p:nvPr>
            <p:ph type="body" idx="1"/>
          </p:nvPr>
        </p:nvSpPr>
        <p:spPr/>
        <p:txBody>
          <a:bodyPr/>
          <a:lstStyle/>
          <a:p>
            <a:pPr lvl="1">
              <a:spcBef>
                <a:spcPts val="600"/>
              </a:spcBef>
              <a:buClr>
                <a:schemeClr val="accent1"/>
              </a:buClr>
              <a:buChar char="▰"/>
            </a:pPr>
            <a:r>
              <a:rPr lang="en-US" sz="1800" dirty="0"/>
              <a:t>The operational office is located at JLT, proceeds the following operations with suppliers and clients:</a:t>
            </a:r>
          </a:p>
          <a:p>
            <a:pPr lvl="2">
              <a:spcBef>
                <a:spcPts val="600"/>
              </a:spcBef>
              <a:buChar char="▰"/>
            </a:pPr>
            <a:r>
              <a:rPr lang="en-US" sz="1800" dirty="0"/>
              <a:t>material procurement and cargo management;</a:t>
            </a:r>
          </a:p>
          <a:p>
            <a:pPr lvl="2">
              <a:spcBef>
                <a:spcPts val="600"/>
              </a:spcBef>
              <a:buChar char="▰"/>
            </a:pPr>
            <a:r>
              <a:rPr lang="en-US" sz="1800" dirty="0"/>
              <a:t>Bidding for Tenders;</a:t>
            </a:r>
          </a:p>
          <a:p>
            <a:pPr lvl="2">
              <a:spcBef>
                <a:spcPts val="600"/>
              </a:spcBef>
              <a:buChar char="▰"/>
            </a:pPr>
            <a:r>
              <a:rPr lang="en-US" sz="1800" dirty="0"/>
              <a:t>industrial projects design, including development of the accompanying project documentation;</a:t>
            </a:r>
          </a:p>
          <a:p>
            <a:pPr lvl="2">
              <a:spcBef>
                <a:spcPts val="600"/>
              </a:spcBef>
              <a:buChar char="▰"/>
            </a:pPr>
            <a:r>
              <a:rPr lang="en-US" sz="1800" dirty="0"/>
              <a:t>selection of required equipment, technical consultancy services.</a:t>
            </a:r>
            <a:endParaRPr lang="en" sz="1800" dirty="0"/>
          </a:p>
        </p:txBody>
      </p:sp>
      <p:sp>
        <p:nvSpPr>
          <p:cNvPr id="4" name="Title 3">
            <a:extLst>
              <a:ext uri="{FF2B5EF4-FFF2-40B4-BE49-F238E27FC236}">
                <a16:creationId xmlns:a16="http://schemas.microsoft.com/office/drawing/2014/main" id="{C538C5B1-F393-4EAF-87BB-E9D944FEC734}"/>
              </a:ext>
            </a:extLst>
          </p:cNvPr>
          <p:cNvSpPr>
            <a:spLocks noGrp="1"/>
          </p:cNvSpPr>
          <p:nvPr>
            <p:ph type="title"/>
          </p:nvPr>
        </p:nvSpPr>
        <p:spPr>
          <a:xfrm>
            <a:off x="2176993" y="495708"/>
            <a:ext cx="6026700" cy="813000"/>
          </a:xfrm>
        </p:spPr>
        <p:txBody>
          <a:bodyPr/>
          <a:lstStyle/>
          <a:p>
            <a:r>
              <a:rPr lang="en-US" sz="3000" dirty="0"/>
              <a:t>Main office</a:t>
            </a:r>
          </a:p>
        </p:txBody>
      </p:sp>
      <p:grpSp>
        <p:nvGrpSpPr>
          <p:cNvPr id="5" name="Google Shape;801;p50">
            <a:extLst>
              <a:ext uri="{FF2B5EF4-FFF2-40B4-BE49-F238E27FC236}">
                <a16:creationId xmlns:a16="http://schemas.microsoft.com/office/drawing/2014/main" id="{A0EE3CD1-5767-446E-8F9A-45E72D8466A0}"/>
              </a:ext>
            </a:extLst>
          </p:cNvPr>
          <p:cNvGrpSpPr/>
          <p:nvPr/>
        </p:nvGrpSpPr>
        <p:grpSpPr>
          <a:xfrm>
            <a:off x="1365351" y="438024"/>
            <a:ext cx="614702" cy="870684"/>
            <a:chOff x="3984000" y="1594200"/>
            <a:chExt cx="357800" cy="506800"/>
          </a:xfrm>
          <a:solidFill>
            <a:schemeClr val="accent5"/>
          </a:solidFill>
        </p:grpSpPr>
        <p:sp>
          <p:nvSpPr>
            <p:cNvPr id="6" name="Google Shape;802;p50">
              <a:extLst>
                <a:ext uri="{FF2B5EF4-FFF2-40B4-BE49-F238E27FC236}">
                  <a16:creationId xmlns:a16="http://schemas.microsoft.com/office/drawing/2014/main" id="{24C605CF-9706-4869-AC62-A56465B42ECA}"/>
                </a:ext>
              </a:extLst>
            </p:cNvPr>
            <p:cNvSpPr/>
            <p:nvPr/>
          </p:nvSpPr>
          <p:spPr>
            <a:xfrm>
              <a:off x="3984000" y="1597875"/>
              <a:ext cx="44575" cy="503125"/>
            </a:xfrm>
            <a:custGeom>
              <a:avLst/>
              <a:gdLst/>
              <a:ahLst/>
              <a:cxnLst/>
              <a:rect l="l" t="t" r="r" b="b"/>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chemeClr val="tx2">
                <a:lumMod val="1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7" name="Google Shape;803;p50">
              <a:extLst>
                <a:ext uri="{FF2B5EF4-FFF2-40B4-BE49-F238E27FC236}">
                  <a16:creationId xmlns:a16="http://schemas.microsoft.com/office/drawing/2014/main" id="{41866109-C393-4242-8900-05C5C8B389CA}"/>
                </a:ext>
              </a:extLst>
            </p:cNvPr>
            <p:cNvSpPr/>
            <p:nvPr/>
          </p:nvSpPr>
          <p:spPr>
            <a:xfrm>
              <a:off x="4041375" y="1594200"/>
              <a:ext cx="300425" cy="229600"/>
            </a:xfrm>
            <a:custGeom>
              <a:avLst/>
              <a:gdLst/>
              <a:ahLst/>
              <a:cxnLst/>
              <a:rect l="l" t="t" r="r" b="b"/>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chemeClr val="bg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grpSp>
      <p:pic>
        <p:nvPicPr>
          <p:cNvPr id="8" name="Picture 7" descr="Logo&#10;&#10;Description automatically generated">
            <a:extLst>
              <a:ext uri="{FF2B5EF4-FFF2-40B4-BE49-F238E27FC236}">
                <a16:creationId xmlns:a16="http://schemas.microsoft.com/office/drawing/2014/main" id="{648E8BAA-2819-4027-8629-5A677D65C893}"/>
              </a:ext>
            </a:extLst>
          </p:cNvPr>
          <p:cNvPicPr>
            <a:picLocks noChangeAspect="1"/>
          </p:cNvPicPr>
          <p:nvPr/>
        </p:nvPicPr>
        <p:blipFill>
          <a:blip r:embed="rId2"/>
          <a:stretch>
            <a:fillRect/>
          </a:stretch>
        </p:blipFill>
        <p:spPr>
          <a:xfrm>
            <a:off x="1576934" y="471692"/>
            <a:ext cx="290106" cy="282668"/>
          </a:xfrm>
          <a:prstGeom prst="rect">
            <a:avLst/>
          </a:prstGeom>
        </p:spPr>
      </p:pic>
    </p:spTree>
    <p:extLst>
      <p:ext uri="{BB962C8B-B14F-4D97-AF65-F5344CB8AC3E}">
        <p14:creationId xmlns:p14="http://schemas.microsoft.com/office/powerpoint/2010/main" val="4140365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42;p25">
            <a:extLst>
              <a:ext uri="{FF2B5EF4-FFF2-40B4-BE49-F238E27FC236}">
                <a16:creationId xmlns:a16="http://schemas.microsoft.com/office/drawing/2014/main" id="{815C7218-380B-4D7E-8DB9-0CBA94E34580}"/>
              </a:ext>
            </a:extLst>
          </p:cNvPr>
          <p:cNvSpPr txBox="1">
            <a:spLocks/>
          </p:cNvSpPr>
          <p:nvPr/>
        </p:nvSpPr>
        <p:spPr>
          <a:xfrm>
            <a:off x="2256767" y="284072"/>
            <a:ext cx="4298675" cy="74515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1pPr>
            <a:lvl2pPr marR="0" lvl="1"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2pPr>
            <a:lvl3pPr marR="0" lvl="2"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3pPr>
            <a:lvl4pPr marR="0" lvl="3"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4pPr>
            <a:lvl5pPr marR="0" lvl="4"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5pPr>
            <a:lvl6pPr marR="0" lvl="5"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6pPr>
            <a:lvl7pPr marR="0" lvl="6"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7pPr>
            <a:lvl8pPr marR="0" lvl="7"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8pPr>
            <a:lvl9pPr marR="0" lvl="8"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9pPr>
          </a:lstStyle>
          <a:p>
            <a:pPr algn="ctr"/>
            <a:r>
              <a:rPr lang="en-US" dirty="0">
                <a:solidFill>
                  <a:srgbClr val="FBFBFB"/>
                </a:solidFill>
              </a:rPr>
              <a:t>LOCAL PRESENSE IN TURKMENISTAN</a:t>
            </a:r>
          </a:p>
        </p:txBody>
      </p:sp>
      <p:sp>
        <p:nvSpPr>
          <p:cNvPr id="5" name="Google Shape;724;p50">
            <a:extLst>
              <a:ext uri="{FF2B5EF4-FFF2-40B4-BE49-F238E27FC236}">
                <a16:creationId xmlns:a16="http://schemas.microsoft.com/office/drawing/2014/main" id="{E0B3DD8C-E56D-45F5-AD2C-043C7C018BC5}"/>
              </a:ext>
            </a:extLst>
          </p:cNvPr>
          <p:cNvSpPr/>
          <p:nvPr/>
        </p:nvSpPr>
        <p:spPr>
          <a:xfrm>
            <a:off x="2640848" y="427470"/>
            <a:ext cx="345926" cy="458357"/>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pic>
        <p:nvPicPr>
          <p:cNvPr id="8" name="Picture 7" descr="Map&#10;&#10;Description automatically generated">
            <a:extLst>
              <a:ext uri="{FF2B5EF4-FFF2-40B4-BE49-F238E27FC236}">
                <a16:creationId xmlns:a16="http://schemas.microsoft.com/office/drawing/2014/main" id="{6DAF78F9-45A1-4A8C-99D6-E4FDD0B39134}"/>
              </a:ext>
            </a:extLst>
          </p:cNvPr>
          <p:cNvPicPr>
            <a:picLocks noChangeAspect="1"/>
          </p:cNvPicPr>
          <p:nvPr/>
        </p:nvPicPr>
        <p:blipFill>
          <a:blip r:embed="rId2"/>
          <a:stretch>
            <a:fillRect/>
          </a:stretch>
        </p:blipFill>
        <p:spPr>
          <a:xfrm>
            <a:off x="1918764" y="1423538"/>
            <a:ext cx="5131660" cy="3547941"/>
          </a:xfrm>
          <a:prstGeom prst="rect">
            <a:avLst/>
          </a:prstGeom>
        </p:spPr>
      </p:pic>
    </p:spTree>
    <p:extLst>
      <p:ext uri="{BB962C8B-B14F-4D97-AF65-F5344CB8AC3E}">
        <p14:creationId xmlns:p14="http://schemas.microsoft.com/office/powerpoint/2010/main" val="3286241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89C5B6-CF94-4AF2-9790-F9B9453CBFA1}"/>
              </a:ext>
            </a:extLst>
          </p:cNvPr>
          <p:cNvSpPr txBox="1"/>
          <p:nvPr/>
        </p:nvSpPr>
        <p:spPr>
          <a:xfrm>
            <a:off x="1148024" y="393600"/>
            <a:ext cx="6847952" cy="3376052"/>
          </a:xfrm>
          <a:prstGeom prst="rect">
            <a:avLst/>
          </a:prstGeom>
          <a:noFill/>
        </p:spPr>
        <p:txBody>
          <a:bodyPr wrap="square">
            <a:spAutoFit/>
          </a:bodyPr>
          <a:lstStyle/>
          <a:p>
            <a:pPr marL="285750" indent="-285750">
              <a:lnSpc>
                <a:spcPct val="150000"/>
              </a:lnSpc>
              <a:buClr>
                <a:schemeClr val="accent1"/>
              </a:buClr>
              <a:buFont typeface="Wingdings" panose="05000000000000000000" pitchFamily="2" charset="2"/>
              <a:buChar char="Ø"/>
            </a:pPr>
            <a:r>
              <a:rPr lang="en-US" sz="1600" dirty="0">
                <a:solidFill>
                  <a:schemeClr val="bg1"/>
                </a:solidFill>
                <a:latin typeface="IBM Plex Sans Light"/>
                <a:sym typeface="IBM Plex Sans Light"/>
              </a:rPr>
              <a:t>We work in Turkmenistan since 2009 and this is our main business region.</a:t>
            </a:r>
          </a:p>
          <a:p>
            <a:pPr marL="285750" indent="-285750">
              <a:lnSpc>
                <a:spcPct val="150000"/>
              </a:lnSpc>
              <a:buClr>
                <a:schemeClr val="accent1"/>
              </a:buClr>
              <a:buFont typeface="Wingdings" panose="05000000000000000000" pitchFamily="2" charset="2"/>
              <a:buChar char="Ø"/>
            </a:pPr>
            <a:r>
              <a:rPr lang="en-US" sz="1600" dirty="0">
                <a:solidFill>
                  <a:schemeClr val="bg1"/>
                </a:solidFill>
                <a:latin typeface="IBM Plex Sans Light"/>
                <a:sym typeface="IBM Plex Sans Light"/>
              </a:rPr>
              <a:t>Our team in Turkmenistan consists of highly qualified engineers and technologists who have over 20 years of experience in Oil and Gas, on average, and have worked with our Clients previously. As of today, we employ over 130 people in Turkmenistan.</a:t>
            </a:r>
          </a:p>
          <a:p>
            <a:pPr marL="285750" indent="-285750">
              <a:lnSpc>
                <a:spcPct val="150000"/>
              </a:lnSpc>
              <a:buClr>
                <a:schemeClr val="accent1"/>
              </a:buClr>
              <a:buFont typeface="Wingdings" panose="05000000000000000000" pitchFamily="2" charset="2"/>
              <a:buChar char="Ø"/>
            </a:pPr>
            <a:r>
              <a:rPr lang="en-US" sz="1600" dirty="0">
                <a:solidFill>
                  <a:schemeClr val="bg1"/>
                </a:solidFill>
                <a:latin typeface="IBM Plex Sans Light"/>
                <a:sym typeface="IBM Plex Sans Light"/>
              </a:rPr>
              <a:t>We have 3 offices strategically located in the main cities (Ashgabat, Turkmenbashy, </a:t>
            </a:r>
            <a:r>
              <a:rPr lang="en-US" sz="1600" dirty="0" err="1">
                <a:solidFill>
                  <a:schemeClr val="bg1"/>
                </a:solidFill>
                <a:latin typeface="IBM Plex Sans Light"/>
                <a:sym typeface="IBM Plex Sans Light"/>
              </a:rPr>
              <a:t>Balkanabat</a:t>
            </a:r>
            <a:r>
              <a:rPr lang="en-US" sz="1600" dirty="0">
                <a:solidFill>
                  <a:schemeClr val="bg1"/>
                </a:solidFill>
                <a:latin typeface="IBM Plex Sans Light"/>
                <a:sym typeface="IBM Plex Sans Light"/>
              </a:rPr>
              <a:t>) to cover the territory and maintain close relationships with our Clients in the most efficient way. </a:t>
            </a:r>
          </a:p>
        </p:txBody>
      </p:sp>
    </p:spTree>
    <p:extLst>
      <p:ext uri="{BB962C8B-B14F-4D97-AF65-F5344CB8AC3E}">
        <p14:creationId xmlns:p14="http://schemas.microsoft.com/office/powerpoint/2010/main" val="2721815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2;p20">
            <a:extLst>
              <a:ext uri="{FF2B5EF4-FFF2-40B4-BE49-F238E27FC236}">
                <a16:creationId xmlns:a16="http://schemas.microsoft.com/office/drawing/2014/main" id="{3A5D4310-5B82-4609-8E44-0DE4360CFB40}"/>
              </a:ext>
            </a:extLst>
          </p:cNvPr>
          <p:cNvSpPr txBox="1">
            <a:spLocks/>
          </p:cNvSpPr>
          <p:nvPr/>
        </p:nvSpPr>
        <p:spPr>
          <a:xfrm>
            <a:off x="1096828" y="341600"/>
            <a:ext cx="6806827" cy="2137332"/>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spcBef>
                <a:spcPts val="600"/>
              </a:spcBef>
              <a:buSzPts val="2400"/>
            </a:pPr>
            <a:r>
              <a:rPr lang="en-US" sz="1800" b="1" dirty="0">
                <a:solidFill>
                  <a:srgbClr val="7FCA20"/>
                </a:solidFill>
                <a:effectLst/>
                <a:latin typeface="Calibri" panose="020F0502020204030204" pitchFamily="34" charset="0"/>
                <a:ea typeface="PMingLiU" panose="02020500000000000000" pitchFamily="18" charset="-120"/>
                <a:cs typeface="Times New Roman" panose="02020603050405020304" pitchFamily="18" charset="0"/>
              </a:rPr>
              <a:t>Gamma Tech FZE</a:t>
            </a:r>
            <a:r>
              <a:rPr lang="en-US" sz="18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having its main market in Turkmenistan, closely cooperates with local Turkmen sister companies, who represents us in this country.</a:t>
            </a:r>
          </a:p>
          <a:p>
            <a:pPr marL="76200">
              <a:spcBef>
                <a:spcPts val="600"/>
              </a:spcBef>
              <a:buSzPts val="2400"/>
            </a:pPr>
            <a:r>
              <a:rPr lang="en-US" sz="1800" dirty="0">
                <a:solidFill>
                  <a:srgbClr val="14ADD3"/>
                </a:solidFill>
                <a:effectLst/>
                <a:latin typeface="Calibri" panose="020F0502020204030204" pitchFamily="34" charset="0"/>
                <a:ea typeface="PMingLiU" panose="02020500000000000000" pitchFamily="18" charset="-120"/>
                <a:cs typeface="Times New Roman" panose="02020603050405020304" pitchFamily="18" charset="0"/>
              </a:rPr>
              <a:t>We have: </a:t>
            </a:r>
          </a:p>
          <a:p>
            <a:pPr marL="361950" indent="-285750">
              <a:spcBef>
                <a:spcPts val="600"/>
              </a:spcBef>
              <a:buClr>
                <a:srgbClr val="7FCA20"/>
              </a:buClr>
              <a:buSzPts val="2400"/>
              <a:buFont typeface="Wingdings" panose="05000000000000000000" pitchFamily="2" charset="2"/>
              <a:buChar char="Ø"/>
            </a:pPr>
            <a:r>
              <a:rPr lang="en-US" sz="1600" dirty="0">
                <a:solidFill>
                  <a:schemeClr val="bg1"/>
                </a:solidFill>
                <a:latin typeface="Calibri" panose="020F0502020204030204" pitchFamily="34" charset="0"/>
                <a:ea typeface="PMingLiU" panose="02020500000000000000" pitchFamily="18" charset="-120"/>
                <a:cs typeface="Times New Roman" panose="02020603050405020304" pitchFamily="18" charset="0"/>
              </a:rPr>
              <a:t>Warehouses with a total area of over 7000 m2 which are suitable for storage of DG chemicals intended for our customers. Thus, we can deliver chemical products upon our client’s request within 1- 3 day at their sites located all over Turkmenistan.</a:t>
            </a:r>
          </a:p>
          <a:p>
            <a:pPr marL="361950" indent="-285750">
              <a:spcBef>
                <a:spcPts val="600"/>
              </a:spcBef>
              <a:buClr>
                <a:srgbClr val="7FCA20"/>
              </a:buClr>
              <a:buSzPts val="2400"/>
              <a:buFont typeface="Wingdings" panose="05000000000000000000" pitchFamily="2" charset="2"/>
              <a:buChar char="Ø"/>
            </a:pPr>
            <a:r>
              <a:rPr lang="en-US" sz="1600" dirty="0">
                <a:solidFill>
                  <a:schemeClr val="bg1"/>
                </a:solidFill>
                <a:latin typeface="Calibri" panose="020F0502020204030204" pitchFamily="34" charset="0"/>
                <a:ea typeface="PMingLiU" panose="02020500000000000000" pitchFamily="18" charset="-120"/>
                <a:cs typeface="Times New Roman" panose="02020603050405020304" pitchFamily="18" charset="0"/>
              </a:rPr>
              <a:t>A</a:t>
            </a:r>
            <a:r>
              <a:rPr lang="en-US" sz="16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ll necessary licenses for the import of chemicals, including </a:t>
            </a:r>
            <a:r>
              <a:rPr lang="en-US" sz="1600" dirty="0">
                <a:solidFill>
                  <a:schemeClr val="bg1"/>
                </a:solidFill>
                <a:latin typeface="Calibri" panose="020F0502020204030204" pitchFamily="34" charset="0"/>
                <a:ea typeface="PMingLiU" panose="02020500000000000000" pitchFamily="18" charset="-120"/>
                <a:cs typeface="Times New Roman" panose="02020603050405020304" pitchFamily="18" charset="0"/>
              </a:rPr>
              <a:t>License of  </a:t>
            </a:r>
            <a:r>
              <a:rPr lang="en-US" sz="16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import of hazardous chemicals which require special permission of President of Turkmenistan</a:t>
            </a:r>
          </a:p>
          <a:p>
            <a:pPr marL="361950" indent="-285750">
              <a:spcBef>
                <a:spcPts val="600"/>
              </a:spcBef>
              <a:buClr>
                <a:srgbClr val="7FCA20"/>
              </a:buClr>
              <a:buSzPts val="2400"/>
              <a:buFont typeface="Wingdings" panose="05000000000000000000" pitchFamily="2" charset="2"/>
              <a:buChar char="Ø"/>
            </a:pPr>
            <a:r>
              <a:rPr lang="en-US" sz="16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Equipment, construction materials  and machinery. </a:t>
            </a:r>
          </a:p>
          <a:p>
            <a:pPr marL="361950" indent="-285750">
              <a:spcBef>
                <a:spcPts val="600"/>
              </a:spcBef>
              <a:buClr>
                <a:srgbClr val="7FCA20"/>
              </a:buClr>
              <a:buSzPts val="2400"/>
              <a:buFont typeface="Wingdings" panose="05000000000000000000" pitchFamily="2" charset="2"/>
              <a:buChar char="Ø"/>
            </a:pPr>
            <a:r>
              <a:rPr lang="en-US" sz="1600" dirty="0">
                <a:solidFill>
                  <a:schemeClr val="bg1"/>
                </a:solidFill>
                <a:latin typeface="Calibri" panose="020F0502020204030204" pitchFamily="34" charset="0"/>
                <a:ea typeface="PMingLiU" panose="02020500000000000000" pitchFamily="18" charset="-120"/>
                <a:cs typeface="Times New Roman" panose="02020603050405020304" pitchFamily="18" charset="0"/>
              </a:rPr>
              <a:t>Vehicle fleet</a:t>
            </a:r>
          </a:p>
          <a:p>
            <a:pPr marL="361950" indent="-285750">
              <a:spcBef>
                <a:spcPts val="600"/>
              </a:spcBef>
              <a:buClr>
                <a:srgbClr val="7FCA20"/>
              </a:buClr>
              <a:buSzPts val="2400"/>
              <a:buFont typeface="Wingdings" panose="05000000000000000000" pitchFamily="2" charset="2"/>
              <a:buChar char="Ø"/>
            </a:pPr>
            <a:r>
              <a:rPr lang="en-US" sz="16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Mechanical, electrical and pneumatic instruments</a:t>
            </a:r>
          </a:p>
          <a:p>
            <a:pPr marL="361950" indent="-285750">
              <a:spcBef>
                <a:spcPts val="600"/>
              </a:spcBef>
              <a:buClr>
                <a:srgbClr val="7FCA20"/>
              </a:buClr>
              <a:buSzPts val="2400"/>
              <a:buFont typeface="Wingdings" panose="05000000000000000000" pitchFamily="2" charset="2"/>
              <a:buChar char="Ø"/>
            </a:pPr>
            <a:r>
              <a:rPr lang="en-US" sz="16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Our partner companies are also engaged in customs clearance, local logistics, providing warehousing of goods and administrative support.</a:t>
            </a:r>
            <a:endParaRPr lang="en-US" sz="1600" i="1" dirty="0">
              <a:solidFill>
                <a:schemeClr val="bg1"/>
              </a:solidFill>
              <a:latin typeface="IBM Plex Sans" panose="020B0604020202020204" charset="0"/>
            </a:endParaRPr>
          </a:p>
        </p:txBody>
      </p:sp>
      <p:sp>
        <p:nvSpPr>
          <p:cNvPr id="3" name="Google Shape;734;p50">
            <a:extLst>
              <a:ext uri="{FF2B5EF4-FFF2-40B4-BE49-F238E27FC236}">
                <a16:creationId xmlns:a16="http://schemas.microsoft.com/office/drawing/2014/main" id="{A6AF8293-910E-4EC0-8FE6-495CA935D83C}"/>
              </a:ext>
            </a:extLst>
          </p:cNvPr>
          <p:cNvSpPr/>
          <p:nvPr/>
        </p:nvSpPr>
        <p:spPr>
          <a:xfrm>
            <a:off x="275604" y="3381909"/>
            <a:ext cx="428109" cy="373619"/>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5" name="Google Shape;864;p50">
            <a:extLst>
              <a:ext uri="{FF2B5EF4-FFF2-40B4-BE49-F238E27FC236}">
                <a16:creationId xmlns:a16="http://schemas.microsoft.com/office/drawing/2014/main" id="{B8ED03A2-68E4-4FF5-AB58-4C2B3174951B}"/>
              </a:ext>
            </a:extLst>
          </p:cNvPr>
          <p:cNvGrpSpPr/>
          <p:nvPr/>
        </p:nvGrpSpPr>
        <p:grpSpPr>
          <a:xfrm>
            <a:off x="296947" y="4313936"/>
            <a:ext cx="505000" cy="373619"/>
            <a:chOff x="5255200" y="3006475"/>
            <a:chExt cx="511700" cy="378575"/>
          </a:xfrm>
          <a:solidFill>
            <a:schemeClr val="accent2">
              <a:lumMod val="60000"/>
              <a:lumOff val="40000"/>
            </a:schemeClr>
          </a:solidFill>
        </p:grpSpPr>
        <p:sp>
          <p:nvSpPr>
            <p:cNvPr id="6" name="Google Shape;865;p50">
              <a:extLst>
                <a:ext uri="{FF2B5EF4-FFF2-40B4-BE49-F238E27FC236}">
                  <a16:creationId xmlns:a16="http://schemas.microsoft.com/office/drawing/2014/main" id="{66155E56-9284-40F4-AFB3-1B6A2C05CAE9}"/>
                </a:ext>
              </a:extLst>
            </p:cNvPr>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7" name="Google Shape;866;p50">
              <a:extLst>
                <a:ext uri="{FF2B5EF4-FFF2-40B4-BE49-F238E27FC236}">
                  <a16:creationId xmlns:a16="http://schemas.microsoft.com/office/drawing/2014/main" id="{CDB94941-7514-4567-B62C-82F73FEBA042}"/>
                </a:ext>
              </a:extLst>
            </p:cNvPr>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 name="Google Shape;928;p50">
            <a:extLst>
              <a:ext uri="{FF2B5EF4-FFF2-40B4-BE49-F238E27FC236}">
                <a16:creationId xmlns:a16="http://schemas.microsoft.com/office/drawing/2014/main" id="{39460B3D-3F7C-4D07-82BB-08A38A3029D0}"/>
              </a:ext>
            </a:extLst>
          </p:cNvPr>
          <p:cNvGrpSpPr/>
          <p:nvPr/>
        </p:nvGrpSpPr>
        <p:grpSpPr>
          <a:xfrm>
            <a:off x="293854" y="2571750"/>
            <a:ext cx="373615" cy="316380"/>
            <a:chOff x="5275975" y="4344850"/>
            <a:chExt cx="470150" cy="398125"/>
          </a:xfrm>
          <a:solidFill>
            <a:schemeClr val="accent2">
              <a:lumMod val="60000"/>
              <a:lumOff val="40000"/>
            </a:schemeClr>
          </a:solidFill>
        </p:grpSpPr>
        <p:sp>
          <p:nvSpPr>
            <p:cNvPr id="9" name="Google Shape;929;p50">
              <a:extLst>
                <a:ext uri="{FF2B5EF4-FFF2-40B4-BE49-F238E27FC236}">
                  <a16:creationId xmlns:a16="http://schemas.microsoft.com/office/drawing/2014/main" id="{E7DE00C7-BBF5-4A82-BCF0-8570D3E14A70}"/>
                </a:ext>
              </a:extLst>
            </p:cNvPr>
            <p:cNvSpPr/>
            <p:nvPr/>
          </p:nvSpPr>
          <p:spPr>
            <a:xfrm>
              <a:off x="5661250" y="4690450"/>
              <a:ext cx="65950" cy="52525"/>
            </a:xfrm>
            <a:custGeom>
              <a:avLst/>
              <a:gdLst/>
              <a:ahLst/>
              <a:cxnLst/>
              <a:rect l="l" t="t" r="r" b="b"/>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 name="Google Shape;930;p50">
              <a:extLst>
                <a:ext uri="{FF2B5EF4-FFF2-40B4-BE49-F238E27FC236}">
                  <a16:creationId xmlns:a16="http://schemas.microsoft.com/office/drawing/2014/main" id="{400C060E-C283-4457-BEB3-D452DD611B6B}"/>
                </a:ext>
              </a:extLst>
            </p:cNvPr>
            <p:cNvSpPr/>
            <p:nvPr/>
          </p:nvSpPr>
          <p:spPr>
            <a:xfrm>
              <a:off x="5294900" y="4690450"/>
              <a:ext cx="65950" cy="52525"/>
            </a:xfrm>
            <a:custGeom>
              <a:avLst/>
              <a:gdLst/>
              <a:ahLst/>
              <a:cxnLst/>
              <a:rect l="l" t="t" r="r" b="b"/>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 name="Google Shape;931;p50">
              <a:extLst>
                <a:ext uri="{FF2B5EF4-FFF2-40B4-BE49-F238E27FC236}">
                  <a16:creationId xmlns:a16="http://schemas.microsoft.com/office/drawing/2014/main" id="{16ADC098-37E9-4BBC-A9A2-FFBF688CD681}"/>
                </a:ext>
              </a:extLst>
            </p:cNvPr>
            <p:cNvSpPr/>
            <p:nvPr/>
          </p:nvSpPr>
          <p:spPr>
            <a:xfrm>
              <a:off x="5275975" y="4344850"/>
              <a:ext cx="470150" cy="334025"/>
            </a:xfrm>
            <a:custGeom>
              <a:avLst/>
              <a:gdLst/>
              <a:ahLst/>
              <a:cxnLst/>
              <a:rect l="l" t="t" r="r" b="b"/>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pic>
        <p:nvPicPr>
          <p:cNvPr id="12" name="Picture 11">
            <a:extLst>
              <a:ext uri="{FF2B5EF4-FFF2-40B4-BE49-F238E27FC236}">
                <a16:creationId xmlns:a16="http://schemas.microsoft.com/office/drawing/2014/main" id="{5E217EB0-1BEA-4DBA-9782-4FD5AF6549FB}"/>
              </a:ext>
            </a:extLst>
          </p:cNvPr>
          <p:cNvPicPr>
            <a:picLocks noChangeAspect="1"/>
          </p:cNvPicPr>
          <p:nvPr/>
        </p:nvPicPr>
        <p:blipFill>
          <a:blip r:embed="rId2">
            <a:duotone>
              <a:schemeClr val="accent2">
                <a:shade val="45000"/>
                <a:satMod val="135000"/>
              </a:schemeClr>
              <a:prstClr val="white"/>
            </a:duotone>
            <a:alphaModFix/>
            <a:extLst>
              <a:ext uri="{BEBA8EAE-BF5A-486C-A8C5-ECC9F3942E4B}">
                <a14:imgProps xmlns:a14="http://schemas.microsoft.com/office/drawing/2010/main">
                  <a14:imgLayer r:embed="rId3">
                    <a14:imgEffect>
                      <a14:backgroundRemoval t="10000" b="90000" l="10000" r="90000">
                        <a14:foregroundMark x1="56923" y1="36786" x2="56923" y2="36786"/>
                        <a14:foregroundMark x1="58462" y1="45357" x2="58462" y2="45357"/>
                        <a14:foregroundMark x1="56538" y1="53571" x2="56538" y2="53571"/>
                        <a14:foregroundMark x1="55000" y1="63929" x2="55000" y2="63929"/>
                      </a14:backgroundRemoval>
                    </a14:imgEffect>
                    <a14:imgEffect>
                      <a14:sharpenSoften amount="50000"/>
                    </a14:imgEffect>
                    <a14:imgEffect>
                      <a14:colorTemperature colorTemp="4700"/>
                    </a14:imgEffect>
                    <a14:imgEffect>
                      <a14:brightnessContrast bright="40000" contrast="40000"/>
                    </a14:imgEffect>
                  </a14:imgLayer>
                </a14:imgProps>
              </a:ext>
            </a:extLst>
          </a:blip>
          <a:stretch>
            <a:fillRect/>
          </a:stretch>
        </p:blipFill>
        <p:spPr>
          <a:xfrm>
            <a:off x="116255" y="1563799"/>
            <a:ext cx="706701" cy="761062"/>
          </a:xfrm>
          <a:prstGeom prst="rect">
            <a:avLst/>
          </a:prstGeom>
        </p:spPr>
      </p:pic>
    </p:spTree>
    <p:extLst>
      <p:ext uri="{BB962C8B-B14F-4D97-AF65-F5344CB8AC3E}">
        <p14:creationId xmlns:p14="http://schemas.microsoft.com/office/powerpoint/2010/main" val="2178338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 name="Picture 1">
            <a:extLst>
              <a:ext uri="{FF2B5EF4-FFF2-40B4-BE49-F238E27FC236}">
                <a16:creationId xmlns:a16="http://schemas.microsoft.com/office/drawing/2014/main" id="{9EADD12F-922B-4D8B-956F-5F8C36A57A94}"/>
              </a:ext>
            </a:extLst>
          </p:cNvPr>
          <p:cNvPicPr>
            <a:picLocks noChangeAspect="1"/>
          </p:cNvPicPr>
          <p:nvPr/>
        </p:nvPicPr>
        <p:blipFill>
          <a:blip r:embed="rId3"/>
          <a:stretch>
            <a:fillRect/>
          </a:stretch>
        </p:blipFill>
        <p:spPr>
          <a:xfrm>
            <a:off x="5320819" y="931530"/>
            <a:ext cx="3703349" cy="3071465"/>
          </a:xfrm>
          <a:prstGeom prst="rect">
            <a:avLst/>
          </a:prstGeom>
        </p:spPr>
      </p:pic>
      <p:sp>
        <p:nvSpPr>
          <p:cNvPr id="279" name="Google Shape;279;p28"/>
          <p:cNvSpPr txBox="1">
            <a:spLocks noGrp="1"/>
          </p:cNvSpPr>
          <p:nvPr>
            <p:ph type="body" idx="4294967295"/>
          </p:nvPr>
        </p:nvSpPr>
        <p:spPr>
          <a:xfrm>
            <a:off x="457200" y="4756975"/>
            <a:ext cx="7719300" cy="3069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900" b="1" dirty="0">
                <a:solidFill>
                  <a:schemeClr val="accent3"/>
                </a:solidFill>
              </a:rPr>
              <a:t>Find more maps at </a:t>
            </a:r>
            <a:r>
              <a:rPr lang="en" sz="900" u="sng" dirty="0">
                <a:solidFill>
                  <a:schemeClr val="accent3"/>
                </a:solidFill>
                <a:hlinkClick r:id="rId4">
                  <a:extLst>
                    <a:ext uri="{A12FA001-AC4F-418D-AE19-62706E023703}">
                      <ahyp:hlinkClr xmlns:ahyp="http://schemas.microsoft.com/office/drawing/2018/hyperlinkcolor" val="tx"/>
                    </a:ext>
                  </a:extLst>
                </a:hlinkClick>
              </a:rPr>
              <a:t>slidescarnival.com/extra-free-resources-icons-and-maps</a:t>
            </a:r>
            <a:endParaRPr sz="900" dirty="0">
              <a:solidFill>
                <a:schemeClr val="accent3"/>
              </a:solidFill>
            </a:endParaRPr>
          </a:p>
          <a:p>
            <a:pPr marL="0" lvl="0" indent="0" algn="l" rtl="0">
              <a:spcBef>
                <a:spcPts val="600"/>
              </a:spcBef>
              <a:spcAft>
                <a:spcPts val="0"/>
              </a:spcAft>
              <a:buNone/>
            </a:pPr>
            <a:endParaRPr sz="900" b="1" dirty="0">
              <a:solidFill>
                <a:schemeClr val="accent3"/>
              </a:solidFill>
            </a:endParaRPr>
          </a:p>
        </p:txBody>
      </p:sp>
      <p:sp>
        <p:nvSpPr>
          <p:cNvPr id="12" name="Google Shape;724;p50">
            <a:extLst>
              <a:ext uri="{FF2B5EF4-FFF2-40B4-BE49-F238E27FC236}">
                <a16:creationId xmlns:a16="http://schemas.microsoft.com/office/drawing/2014/main" id="{BB7A4813-199D-4131-8F67-6FE34DFB404D}"/>
              </a:ext>
            </a:extLst>
          </p:cNvPr>
          <p:cNvSpPr/>
          <p:nvPr/>
        </p:nvSpPr>
        <p:spPr>
          <a:xfrm>
            <a:off x="6791285" y="2665568"/>
            <a:ext cx="176318" cy="233624"/>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13" name="Google Shape;724;p50">
            <a:extLst>
              <a:ext uri="{FF2B5EF4-FFF2-40B4-BE49-F238E27FC236}">
                <a16:creationId xmlns:a16="http://schemas.microsoft.com/office/drawing/2014/main" id="{AD5DDA94-3A51-4D93-8518-803643418CC9}"/>
              </a:ext>
            </a:extLst>
          </p:cNvPr>
          <p:cNvSpPr/>
          <p:nvPr/>
        </p:nvSpPr>
        <p:spPr>
          <a:xfrm>
            <a:off x="5423781" y="1881199"/>
            <a:ext cx="176318" cy="233624"/>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14" name="Google Shape;724;p50">
            <a:extLst>
              <a:ext uri="{FF2B5EF4-FFF2-40B4-BE49-F238E27FC236}">
                <a16:creationId xmlns:a16="http://schemas.microsoft.com/office/drawing/2014/main" id="{FDEF4FAD-8ECC-4E6D-985B-149B15BACB7F}"/>
              </a:ext>
            </a:extLst>
          </p:cNvPr>
          <p:cNvSpPr/>
          <p:nvPr/>
        </p:nvSpPr>
        <p:spPr>
          <a:xfrm>
            <a:off x="5879378" y="2090325"/>
            <a:ext cx="176318" cy="233624"/>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15" name="Google Shape;192;p20">
            <a:extLst>
              <a:ext uri="{FF2B5EF4-FFF2-40B4-BE49-F238E27FC236}">
                <a16:creationId xmlns:a16="http://schemas.microsoft.com/office/drawing/2014/main" id="{8ECE3DEC-A065-4CFA-BCEF-49CB8F5B10C3}"/>
              </a:ext>
            </a:extLst>
          </p:cNvPr>
          <p:cNvSpPr txBox="1">
            <a:spLocks/>
          </p:cNvSpPr>
          <p:nvPr/>
        </p:nvSpPr>
        <p:spPr>
          <a:xfrm>
            <a:off x="-109213" y="1093651"/>
            <a:ext cx="4217850" cy="2137332"/>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spcBef>
                <a:spcPts val="600"/>
              </a:spcBef>
              <a:buSzPts val="2400"/>
            </a:pPr>
            <a:endParaRPr lang="en-US" sz="1800" i="1" dirty="0">
              <a:solidFill>
                <a:schemeClr val="bg1"/>
              </a:solidFill>
              <a:latin typeface="IBM Plex Sans" panose="020B0604020202020204" charset="0"/>
            </a:endParaRPr>
          </a:p>
        </p:txBody>
      </p:sp>
      <p:sp>
        <p:nvSpPr>
          <p:cNvPr id="18" name="Google Shape;192;p20">
            <a:extLst>
              <a:ext uri="{FF2B5EF4-FFF2-40B4-BE49-F238E27FC236}">
                <a16:creationId xmlns:a16="http://schemas.microsoft.com/office/drawing/2014/main" id="{4E726297-E5D5-4A4F-81C7-FD8E2ABD190D}"/>
              </a:ext>
            </a:extLst>
          </p:cNvPr>
          <p:cNvSpPr txBox="1">
            <a:spLocks/>
          </p:cNvSpPr>
          <p:nvPr/>
        </p:nvSpPr>
        <p:spPr>
          <a:xfrm>
            <a:off x="702860" y="787980"/>
            <a:ext cx="4441642" cy="3883755"/>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spcBef>
                <a:spcPts val="600"/>
              </a:spcBef>
              <a:buSzPts val="2400"/>
            </a:pPr>
            <a:r>
              <a:rPr lang="en-US" sz="1800" dirty="0">
                <a:solidFill>
                  <a:srgbClr val="7FCA20"/>
                </a:solidFill>
                <a:latin typeface="Merriweather" panose="020B0604020202020204" charset="0"/>
              </a:rPr>
              <a:t>Three offices representing interests of our company in this country:</a:t>
            </a:r>
          </a:p>
          <a:p>
            <a:pPr marL="76200">
              <a:spcBef>
                <a:spcPts val="600"/>
              </a:spcBef>
              <a:buSzPts val="2400"/>
            </a:pPr>
            <a:r>
              <a:rPr lang="en-US" sz="1300" dirty="0">
                <a:solidFill>
                  <a:schemeClr val="bg1"/>
                </a:solidFill>
                <a:latin typeface="IBM Plex Sans" panose="020B0604020202020204" charset="0"/>
              </a:rPr>
              <a:t>1. Office located in Ashgabat, is a local head office and works with such clients as SC "</a:t>
            </a:r>
            <a:r>
              <a:rPr lang="en-US" sz="1300" dirty="0" err="1">
                <a:solidFill>
                  <a:schemeClr val="bg1"/>
                </a:solidFill>
                <a:latin typeface="IBM Plex Sans" panose="020B0604020202020204" charset="0"/>
              </a:rPr>
              <a:t>Turkmengas</a:t>
            </a:r>
            <a:r>
              <a:rPr lang="en-US" sz="1300" dirty="0">
                <a:solidFill>
                  <a:schemeClr val="bg1"/>
                </a:solidFill>
                <a:latin typeface="IBM Plex Sans" panose="020B0604020202020204" charset="0"/>
              </a:rPr>
              <a:t>" SC "</a:t>
            </a:r>
            <a:r>
              <a:rPr lang="en-US" sz="1300" dirty="0" err="1">
                <a:solidFill>
                  <a:schemeClr val="bg1"/>
                </a:solidFill>
                <a:latin typeface="IBM Plex Sans" panose="020B0604020202020204" charset="0"/>
              </a:rPr>
              <a:t>Turkmennebit</a:t>
            </a:r>
            <a:r>
              <a:rPr lang="en-US" sz="1300" dirty="0">
                <a:solidFill>
                  <a:schemeClr val="bg1"/>
                </a:solidFill>
                <a:latin typeface="IBM Plex Sans" panose="020B0604020202020204" charset="0"/>
              </a:rPr>
              <a:t>", Balkan Cement Factory,  ENI Turkmenistan, CNPC, Schlumberger, </a:t>
            </a:r>
            <a:r>
              <a:rPr lang="en-US" sz="1300" dirty="0" err="1">
                <a:solidFill>
                  <a:schemeClr val="bg1"/>
                </a:solidFill>
                <a:latin typeface="IBM Plex Sans" panose="020B0604020202020204" charset="0"/>
              </a:rPr>
              <a:t>Mitro</a:t>
            </a:r>
            <a:r>
              <a:rPr lang="en-US" sz="1300" dirty="0">
                <a:solidFill>
                  <a:schemeClr val="bg1"/>
                </a:solidFill>
                <a:latin typeface="IBM Plex Sans" panose="020B0604020202020204" charset="0"/>
              </a:rPr>
              <a:t> International Ltd., PETRONAS </a:t>
            </a:r>
            <a:r>
              <a:rPr lang="en-US" sz="1300" dirty="0" err="1">
                <a:solidFill>
                  <a:schemeClr val="bg1"/>
                </a:solidFill>
                <a:latin typeface="IBM Plex Sans" panose="020B0604020202020204" charset="0"/>
              </a:rPr>
              <a:t>Carigali</a:t>
            </a:r>
            <a:r>
              <a:rPr lang="en-US" sz="1300" dirty="0">
                <a:solidFill>
                  <a:schemeClr val="bg1"/>
                </a:solidFill>
                <a:latin typeface="IBM Plex Sans" panose="020B0604020202020204" charset="0"/>
              </a:rPr>
              <a:t> (Turkmenistan) </a:t>
            </a:r>
            <a:r>
              <a:rPr lang="en-US" sz="1300" dirty="0" err="1">
                <a:solidFill>
                  <a:schemeClr val="bg1"/>
                </a:solidFill>
                <a:latin typeface="IBM Plex Sans" panose="020B0604020202020204" charset="0"/>
              </a:rPr>
              <a:t>Sdn</a:t>
            </a:r>
            <a:r>
              <a:rPr lang="en-US" sz="1300" dirty="0">
                <a:solidFill>
                  <a:schemeClr val="bg1"/>
                </a:solidFill>
                <a:latin typeface="IBM Plex Sans" panose="020B0604020202020204" charset="0"/>
              </a:rPr>
              <a:t> </a:t>
            </a:r>
            <a:r>
              <a:rPr lang="en-US" sz="1300" dirty="0" err="1">
                <a:solidFill>
                  <a:schemeClr val="bg1"/>
                </a:solidFill>
                <a:latin typeface="IBM Plex Sans" panose="020B0604020202020204" charset="0"/>
              </a:rPr>
              <a:t>Bhd</a:t>
            </a:r>
            <a:r>
              <a:rPr lang="en-US" sz="1300" dirty="0">
                <a:solidFill>
                  <a:schemeClr val="bg1"/>
                </a:solidFill>
                <a:latin typeface="IBM Plex Sans" panose="020B0604020202020204" charset="0"/>
              </a:rPr>
              <a:t>, Petrofac International Ltd, etc.;</a:t>
            </a:r>
          </a:p>
          <a:p>
            <a:pPr marL="76200">
              <a:spcBef>
                <a:spcPts val="600"/>
              </a:spcBef>
              <a:buSzPts val="2400"/>
            </a:pPr>
            <a:r>
              <a:rPr lang="en-US" sz="1300" dirty="0">
                <a:solidFill>
                  <a:schemeClr val="bg1"/>
                </a:solidFill>
                <a:latin typeface="IBM Plex Sans" panose="020B0604020202020204" charset="0"/>
              </a:rPr>
              <a:t>2. Turkmenbashy office mainly works with Turkmenbashy Oil Processing Complex and </a:t>
            </a:r>
            <a:r>
              <a:rPr lang="en-US" sz="1300" dirty="0" err="1">
                <a:solidFill>
                  <a:schemeClr val="bg1"/>
                </a:solidFill>
                <a:latin typeface="IBM Plex Sans" panose="020B0604020202020204" charset="0"/>
              </a:rPr>
              <a:t>Kiyanly</a:t>
            </a:r>
            <a:r>
              <a:rPr lang="en-US" sz="1300" dirty="0">
                <a:solidFill>
                  <a:schemeClr val="bg1"/>
                </a:solidFill>
                <a:latin typeface="IBM Plex Sans" panose="020B0604020202020204" charset="0"/>
              </a:rPr>
              <a:t> Polymer Plant belonging to </a:t>
            </a:r>
            <a:r>
              <a:rPr lang="en-US" sz="1300" dirty="0" err="1">
                <a:solidFill>
                  <a:schemeClr val="bg1"/>
                </a:solidFill>
                <a:latin typeface="IBM Plex Sans" panose="020B0604020202020204" charset="0"/>
              </a:rPr>
              <a:t>Turkmengas</a:t>
            </a:r>
            <a:r>
              <a:rPr lang="en-US" sz="1300" dirty="0">
                <a:solidFill>
                  <a:schemeClr val="bg1"/>
                </a:solidFill>
                <a:latin typeface="IBM Plex Sans" panose="020B0604020202020204" charset="0"/>
              </a:rPr>
              <a:t> State Concern;</a:t>
            </a:r>
          </a:p>
          <a:p>
            <a:pPr marL="76200">
              <a:spcBef>
                <a:spcPts val="600"/>
              </a:spcBef>
              <a:buSzPts val="2400"/>
            </a:pPr>
            <a:r>
              <a:rPr lang="en-US" sz="1300" dirty="0">
                <a:solidFill>
                  <a:schemeClr val="bg1"/>
                </a:solidFill>
                <a:latin typeface="IBM Plex Sans" panose="020B0604020202020204" charset="0"/>
              </a:rPr>
              <a:t>3. Balkanabat office is looking after two main areas: implementation and control of the materials logistics, customs clearance, warehousing and support of our customers water treatment facilities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F7CBE5-3DCF-4A0D-A710-7E080755D1A9}"/>
              </a:ext>
            </a:extLst>
          </p:cNvPr>
          <p:cNvSpPr>
            <a:spLocks noGrp="1"/>
          </p:cNvSpPr>
          <p:nvPr>
            <p:ph type="body" idx="1"/>
          </p:nvPr>
        </p:nvSpPr>
        <p:spPr>
          <a:xfrm>
            <a:off x="673417" y="2077395"/>
            <a:ext cx="3144959" cy="2796056"/>
          </a:xfrm>
        </p:spPr>
        <p:txBody>
          <a:bodyPr/>
          <a:lstStyle/>
          <a:p>
            <a:r>
              <a:rPr lang="en-US" sz="1200" dirty="0"/>
              <a:t>Turkmenbashy Oil Processing Complex (including </a:t>
            </a:r>
            <a:r>
              <a:rPr lang="en-US" sz="1200" dirty="0" err="1"/>
              <a:t>Seidy</a:t>
            </a:r>
            <a:r>
              <a:rPr lang="en-US" sz="1200" dirty="0"/>
              <a:t> Refinery)</a:t>
            </a:r>
          </a:p>
          <a:p>
            <a:r>
              <a:rPr lang="en-US" sz="1200" dirty="0" err="1"/>
              <a:t>Turkmengas</a:t>
            </a:r>
            <a:r>
              <a:rPr lang="en-US" sz="1200" dirty="0"/>
              <a:t> State Concern (includes all their Plants and Bases)</a:t>
            </a:r>
          </a:p>
          <a:p>
            <a:r>
              <a:rPr lang="en-US" sz="1200" dirty="0" err="1"/>
              <a:t>Turkmennebit</a:t>
            </a:r>
            <a:r>
              <a:rPr lang="en-US" sz="1200" dirty="0"/>
              <a:t> State Concern</a:t>
            </a:r>
          </a:p>
          <a:p>
            <a:r>
              <a:rPr lang="en-US" sz="1200" dirty="0" err="1"/>
              <a:t>Turkmenhimiya</a:t>
            </a:r>
            <a:r>
              <a:rPr lang="en-US" sz="1200" dirty="0"/>
              <a:t> State Concern</a:t>
            </a:r>
          </a:p>
          <a:p>
            <a:r>
              <a:rPr lang="en-US" sz="1200" dirty="0" err="1"/>
              <a:t>Balkanvelayatagyzsuv</a:t>
            </a:r>
            <a:r>
              <a:rPr lang="en-US" sz="1200" dirty="0"/>
              <a:t> </a:t>
            </a:r>
            <a:r>
              <a:rPr lang="en-US" sz="1200" dirty="0" err="1"/>
              <a:t>mudirligi</a:t>
            </a:r>
            <a:r>
              <a:rPr lang="en-US" sz="1200" dirty="0"/>
              <a:t> (Balkan region’s water supply organization) </a:t>
            </a:r>
          </a:p>
          <a:p>
            <a:r>
              <a:rPr lang="en-US" sz="1200" dirty="0"/>
              <a:t>Balkan Cement factory </a:t>
            </a:r>
          </a:p>
          <a:p>
            <a:endParaRPr lang="en-US" sz="1200" dirty="0"/>
          </a:p>
        </p:txBody>
      </p:sp>
      <p:sp>
        <p:nvSpPr>
          <p:cNvPr id="4" name="Title 3">
            <a:extLst>
              <a:ext uri="{FF2B5EF4-FFF2-40B4-BE49-F238E27FC236}">
                <a16:creationId xmlns:a16="http://schemas.microsoft.com/office/drawing/2014/main" id="{05FCB2F2-B58A-442C-9E12-4485214C7F7A}"/>
              </a:ext>
            </a:extLst>
          </p:cNvPr>
          <p:cNvSpPr>
            <a:spLocks noGrp="1"/>
          </p:cNvSpPr>
          <p:nvPr>
            <p:ph type="title"/>
          </p:nvPr>
        </p:nvSpPr>
        <p:spPr/>
        <p:txBody>
          <a:bodyPr/>
          <a:lstStyle/>
          <a:p>
            <a:r>
              <a:rPr lang="en-US" sz="2000" dirty="0"/>
              <a:t>Our main Customers in Turkmenistan are Governmental or Semi-Governmental companies:</a:t>
            </a:r>
            <a:endParaRPr lang="en-US" dirty="0"/>
          </a:p>
        </p:txBody>
      </p:sp>
      <p:sp>
        <p:nvSpPr>
          <p:cNvPr id="5" name="Text Placeholder 1">
            <a:extLst>
              <a:ext uri="{FF2B5EF4-FFF2-40B4-BE49-F238E27FC236}">
                <a16:creationId xmlns:a16="http://schemas.microsoft.com/office/drawing/2014/main" id="{23E9303D-2E15-4F56-9528-BB3F5E61647E}"/>
              </a:ext>
            </a:extLst>
          </p:cNvPr>
          <p:cNvSpPr txBox="1">
            <a:spLocks/>
          </p:cNvSpPr>
          <p:nvPr/>
        </p:nvSpPr>
        <p:spPr>
          <a:xfrm>
            <a:off x="4463314" y="2077395"/>
            <a:ext cx="3144959" cy="27960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600"/>
              </a:spcBef>
              <a:spcAft>
                <a:spcPts val="0"/>
              </a:spcAft>
              <a:buClr>
                <a:schemeClr val="accent1"/>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1pPr>
            <a:lvl2pPr marL="914400" marR="0" lvl="1" indent="-381000" algn="l" rtl="0">
              <a:lnSpc>
                <a:spcPct val="115000"/>
              </a:lnSpc>
              <a:spcBef>
                <a:spcPts val="0"/>
              </a:spcBef>
              <a:spcAft>
                <a:spcPts val="0"/>
              </a:spcAft>
              <a:buClr>
                <a:schemeClr val="accen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2pPr>
            <a:lvl3pPr marL="1371600" marR="0" lvl="2" indent="-381000" algn="l" rtl="0">
              <a:lnSpc>
                <a:spcPct val="115000"/>
              </a:lnSpc>
              <a:spcBef>
                <a:spcPts val="0"/>
              </a:spcBef>
              <a:spcAft>
                <a:spcPts val="0"/>
              </a:spcAft>
              <a:buClr>
                <a:schemeClr val="accent3"/>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3pPr>
            <a:lvl4pPr marL="1828800" marR="0" lvl="3"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4pPr>
            <a:lvl5pPr marL="2286000" marR="0" lvl="4"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5pPr>
            <a:lvl6pPr marL="2743200" marR="0" lvl="5"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6pPr>
            <a:lvl7pPr marL="3200400" marR="0" lvl="6"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7pPr>
            <a:lvl8pPr marL="3657600" marR="0" lvl="7"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8pPr>
            <a:lvl9pPr marL="4114800" marR="0" lvl="8"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9pPr>
          </a:lstStyle>
          <a:p>
            <a:r>
              <a:rPr lang="en-US" sz="1200" dirty="0"/>
              <a:t>Petronas </a:t>
            </a:r>
            <a:r>
              <a:rPr lang="en-US" sz="1200" dirty="0" err="1"/>
              <a:t>Carigali</a:t>
            </a:r>
            <a:r>
              <a:rPr lang="en-US" sz="1200" dirty="0"/>
              <a:t> (Turkmenistan) </a:t>
            </a:r>
            <a:r>
              <a:rPr lang="en-US" sz="1200" dirty="0" err="1"/>
              <a:t>Sdn</a:t>
            </a:r>
            <a:r>
              <a:rPr lang="en-US" sz="1200" dirty="0"/>
              <a:t> </a:t>
            </a:r>
            <a:r>
              <a:rPr lang="en-US" sz="1200" dirty="0" err="1"/>
              <a:t>Bhd</a:t>
            </a:r>
            <a:endParaRPr lang="en-US" sz="1200" dirty="0"/>
          </a:p>
          <a:p>
            <a:r>
              <a:rPr lang="en-US" sz="1200" dirty="0"/>
              <a:t>ENI Turkmenistan Ltd.</a:t>
            </a:r>
          </a:p>
          <a:p>
            <a:r>
              <a:rPr lang="en-US" sz="1200" dirty="0"/>
              <a:t>Dragon Oil </a:t>
            </a:r>
          </a:p>
          <a:p>
            <a:r>
              <a:rPr lang="en-US" sz="1200" dirty="0"/>
              <a:t>CNPC</a:t>
            </a:r>
          </a:p>
          <a:p>
            <a:r>
              <a:rPr lang="en-US" sz="1200" dirty="0"/>
              <a:t>Kawasaki Heavy Industries</a:t>
            </a:r>
          </a:p>
          <a:p>
            <a:r>
              <a:rPr lang="en-US" sz="1200" dirty="0"/>
              <a:t>Burren RPL</a:t>
            </a:r>
          </a:p>
          <a:p>
            <a:r>
              <a:rPr lang="en-US" sz="1200" dirty="0"/>
              <a:t>SCHLUMBERGER LOGELCO INC</a:t>
            </a:r>
          </a:p>
          <a:p>
            <a:r>
              <a:rPr lang="en-US" sz="1200" dirty="0"/>
              <a:t>Petrofac International Ltd</a:t>
            </a:r>
          </a:p>
        </p:txBody>
      </p:sp>
      <p:sp>
        <p:nvSpPr>
          <p:cNvPr id="6" name="Text Placeholder 1">
            <a:extLst>
              <a:ext uri="{FF2B5EF4-FFF2-40B4-BE49-F238E27FC236}">
                <a16:creationId xmlns:a16="http://schemas.microsoft.com/office/drawing/2014/main" id="{FD03571F-C3FE-43AB-A7B7-CC5D9F1F2284}"/>
              </a:ext>
            </a:extLst>
          </p:cNvPr>
          <p:cNvSpPr txBox="1">
            <a:spLocks/>
          </p:cNvSpPr>
          <p:nvPr/>
        </p:nvSpPr>
        <p:spPr>
          <a:xfrm>
            <a:off x="1402269" y="1498499"/>
            <a:ext cx="1687254" cy="38927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RPr/>
            </a:defPPr>
            <a:lvl1pPr marL="76200" indent="0">
              <a:lnSpc>
                <a:spcPct val="115000"/>
              </a:lnSpc>
              <a:spcBef>
                <a:spcPts val="600"/>
              </a:spcBef>
              <a:buClr>
                <a:schemeClr val="accent1"/>
              </a:buClr>
              <a:buSzPts val="2400"/>
              <a:buFont typeface="IBM Plex Sans Light"/>
              <a:buNone/>
              <a:defRPr b="1">
                <a:solidFill>
                  <a:schemeClr val="accent1">
                    <a:lumMod val="75000"/>
                  </a:schemeClr>
                </a:solidFill>
                <a:latin typeface="IBM Plex Sans Light"/>
                <a:ea typeface="IBM Plex Sans Light"/>
                <a:cs typeface="IBM Plex Sans Light"/>
              </a:defRPr>
            </a:lvl1pPr>
            <a:lvl2pPr marL="914400" indent="-381000">
              <a:lnSpc>
                <a:spcPct val="115000"/>
              </a:lnSpc>
              <a:buClr>
                <a:schemeClr val="accent2"/>
              </a:buClr>
              <a:buSzPts val="2400"/>
              <a:buFont typeface="IBM Plex Sans Light"/>
              <a:buChar char="╺"/>
              <a:defRPr sz="2400">
                <a:solidFill>
                  <a:schemeClr val="dk1"/>
                </a:solidFill>
                <a:latin typeface="IBM Plex Sans Light"/>
                <a:ea typeface="IBM Plex Sans Light"/>
                <a:cs typeface="IBM Plex Sans Light"/>
              </a:defRPr>
            </a:lvl2pPr>
            <a:lvl3pPr marL="1371600" indent="-381000">
              <a:lnSpc>
                <a:spcPct val="115000"/>
              </a:lnSpc>
              <a:buClr>
                <a:schemeClr val="accent3"/>
              </a:buClr>
              <a:buSzPts val="2400"/>
              <a:buFont typeface="IBM Plex Sans Light"/>
              <a:buChar char="╺"/>
              <a:defRPr sz="2400">
                <a:solidFill>
                  <a:schemeClr val="dk1"/>
                </a:solidFill>
                <a:latin typeface="IBM Plex Sans Light"/>
                <a:ea typeface="IBM Plex Sans Light"/>
                <a:cs typeface="IBM Plex Sans Light"/>
              </a:defRPr>
            </a:lvl3pPr>
            <a:lvl4pPr marL="1828800" indent="-381000">
              <a:lnSpc>
                <a:spcPct val="115000"/>
              </a:lnSpc>
              <a:buClr>
                <a:schemeClr val="lt2"/>
              </a:buClr>
              <a:buSzPts val="2400"/>
              <a:buFont typeface="IBM Plex Sans Light"/>
              <a:buChar char="╺"/>
              <a:defRPr sz="2400">
                <a:solidFill>
                  <a:schemeClr val="dk1"/>
                </a:solidFill>
                <a:latin typeface="IBM Plex Sans Light"/>
                <a:ea typeface="IBM Plex Sans Light"/>
                <a:cs typeface="IBM Plex Sans Light"/>
              </a:defRPr>
            </a:lvl4pPr>
            <a:lvl5pPr marL="2286000" indent="-381000">
              <a:lnSpc>
                <a:spcPct val="115000"/>
              </a:lnSpc>
              <a:buClr>
                <a:schemeClr val="lt2"/>
              </a:buClr>
              <a:buSzPts val="2400"/>
              <a:buFont typeface="IBM Plex Sans Light"/>
              <a:buChar char="○"/>
              <a:defRPr sz="2400">
                <a:solidFill>
                  <a:schemeClr val="dk1"/>
                </a:solidFill>
                <a:latin typeface="IBM Plex Sans Light"/>
                <a:ea typeface="IBM Plex Sans Light"/>
                <a:cs typeface="IBM Plex Sans Light"/>
              </a:defRPr>
            </a:lvl5pPr>
            <a:lvl6pPr marL="2743200" indent="-381000">
              <a:lnSpc>
                <a:spcPct val="115000"/>
              </a:lnSpc>
              <a:buClr>
                <a:schemeClr val="lt2"/>
              </a:buClr>
              <a:buSzPts val="2400"/>
              <a:buFont typeface="IBM Plex Sans Light"/>
              <a:buChar char="■"/>
              <a:defRPr sz="2400">
                <a:solidFill>
                  <a:schemeClr val="dk1"/>
                </a:solidFill>
                <a:latin typeface="IBM Plex Sans Light"/>
                <a:ea typeface="IBM Plex Sans Light"/>
                <a:cs typeface="IBM Plex Sans Light"/>
              </a:defRPr>
            </a:lvl6pPr>
            <a:lvl7pPr marL="3200400" indent="-381000">
              <a:lnSpc>
                <a:spcPct val="115000"/>
              </a:lnSpc>
              <a:buClr>
                <a:schemeClr val="lt2"/>
              </a:buClr>
              <a:buSzPts val="2400"/>
              <a:buFont typeface="IBM Plex Sans Light"/>
              <a:buChar char="●"/>
              <a:defRPr sz="2400">
                <a:solidFill>
                  <a:schemeClr val="dk1"/>
                </a:solidFill>
                <a:latin typeface="IBM Plex Sans Light"/>
                <a:ea typeface="IBM Plex Sans Light"/>
                <a:cs typeface="IBM Plex Sans Light"/>
              </a:defRPr>
            </a:lvl7pPr>
            <a:lvl8pPr marL="3657600" indent="-381000">
              <a:lnSpc>
                <a:spcPct val="115000"/>
              </a:lnSpc>
              <a:buClr>
                <a:schemeClr val="lt2"/>
              </a:buClr>
              <a:buSzPts val="2400"/>
              <a:buFont typeface="IBM Plex Sans Light"/>
              <a:buChar char="○"/>
              <a:defRPr sz="2400">
                <a:solidFill>
                  <a:schemeClr val="dk1"/>
                </a:solidFill>
                <a:latin typeface="IBM Plex Sans Light"/>
                <a:ea typeface="IBM Plex Sans Light"/>
                <a:cs typeface="IBM Plex Sans Light"/>
              </a:defRPr>
            </a:lvl8pPr>
            <a:lvl9pPr marL="4114800" indent="-381000">
              <a:lnSpc>
                <a:spcPct val="115000"/>
              </a:lnSpc>
              <a:buClr>
                <a:schemeClr val="lt2"/>
              </a:buClr>
              <a:buSzPts val="2400"/>
              <a:buFont typeface="IBM Plex Sans Light"/>
              <a:buChar char="■"/>
              <a:defRPr sz="2400">
                <a:solidFill>
                  <a:schemeClr val="dk1"/>
                </a:solidFill>
                <a:latin typeface="IBM Plex Sans Light"/>
                <a:ea typeface="IBM Plex Sans Light"/>
                <a:cs typeface="IBM Plex Sans Light"/>
              </a:defRPr>
            </a:lvl9pPr>
          </a:lstStyle>
          <a:p>
            <a:r>
              <a:rPr lang="en-US" dirty="0"/>
              <a:t>Governmental </a:t>
            </a:r>
          </a:p>
        </p:txBody>
      </p:sp>
      <p:sp>
        <p:nvSpPr>
          <p:cNvPr id="7" name="Text Placeholder 1">
            <a:extLst>
              <a:ext uri="{FF2B5EF4-FFF2-40B4-BE49-F238E27FC236}">
                <a16:creationId xmlns:a16="http://schemas.microsoft.com/office/drawing/2014/main" id="{FF33C21E-D6B7-4213-B433-6F1269C77E5A}"/>
              </a:ext>
            </a:extLst>
          </p:cNvPr>
          <p:cNvSpPr txBox="1">
            <a:spLocks/>
          </p:cNvSpPr>
          <p:nvPr/>
        </p:nvSpPr>
        <p:spPr>
          <a:xfrm>
            <a:off x="5149723" y="1494758"/>
            <a:ext cx="2072902" cy="38927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600"/>
              </a:spcBef>
              <a:spcAft>
                <a:spcPts val="0"/>
              </a:spcAft>
              <a:buClr>
                <a:schemeClr val="accent1"/>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1pPr>
            <a:lvl2pPr marL="914400" marR="0" lvl="1" indent="-381000" algn="l" rtl="0">
              <a:lnSpc>
                <a:spcPct val="115000"/>
              </a:lnSpc>
              <a:spcBef>
                <a:spcPts val="0"/>
              </a:spcBef>
              <a:spcAft>
                <a:spcPts val="0"/>
              </a:spcAft>
              <a:buClr>
                <a:schemeClr val="accen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2pPr>
            <a:lvl3pPr marL="1371600" marR="0" lvl="2" indent="-381000" algn="l" rtl="0">
              <a:lnSpc>
                <a:spcPct val="115000"/>
              </a:lnSpc>
              <a:spcBef>
                <a:spcPts val="0"/>
              </a:spcBef>
              <a:spcAft>
                <a:spcPts val="0"/>
              </a:spcAft>
              <a:buClr>
                <a:schemeClr val="accent3"/>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3pPr>
            <a:lvl4pPr marL="1828800" marR="0" lvl="3"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4pPr>
            <a:lvl5pPr marL="2286000" marR="0" lvl="4"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5pPr>
            <a:lvl6pPr marL="2743200" marR="0" lvl="5"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6pPr>
            <a:lvl7pPr marL="3200400" marR="0" lvl="6"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7pPr>
            <a:lvl8pPr marL="3657600" marR="0" lvl="7"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8pPr>
            <a:lvl9pPr marL="4114800" marR="0" lvl="8" indent="-381000" algn="l" rtl="0">
              <a:lnSpc>
                <a:spcPct val="115000"/>
              </a:lnSpc>
              <a:spcBef>
                <a:spcPts val="0"/>
              </a:spcBef>
              <a:spcAft>
                <a:spcPts val="0"/>
              </a:spcAft>
              <a:buClr>
                <a:schemeClr val="lt2"/>
              </a:buClr>
              <a:buSzPts val="2400"/>
              <a:buFont typeface="IBM Plex Sans Light"/>
              <a:buChar char="■"/>
              <a:defRPr sz="2400" b="0" i="0" u="none" strike="noStrike" cap="none">
                <a:solidFill>
                  <a:schemeClr val="dk1"/>
                </a:solidFill>
                <a:latin typeface="IBM Plex Sans Light"/>
                <a:ea typeface="IBM Plex Sans Light"/>
                <a:cs typeface="IBM Plex Sans Light"/>
                <a:sym typeface="IBM Plex Sans Light"/>
              </a:defRPr>
            </a:lvl9pPr>
          </a:lstStyle>
          <a:p>
            <a:pPr marL="76200" indent="0">
              <a:buNone/>
            </a:pPr>
            <a:r>
              <a:rPr lang="en-US" sz="1400" b="1" dirty="0">
                <a:solidFill>
                  <a:schemeClr val="accent1">
                    <a:lumMod val="75000"/>
                  </a:schemeClr>
                </a:solidFill>
              </a:rPr>
              <a:t>Semi-Governmental</a:t>
            </a:r>
          </a:p>
        </p:txBody>
      </p:sp>
    </p:spTree>
    <p:extLst>
      <p:ext uri="{BB962C8B-B14F-4D97-AF65-F5344CB8AC3E}">
        <p14:creationId xmlns:p14="http://schemas.microsoft.com/office/powerpoint/2010/main" val="4119207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E580B-ED5C-42F9-83BE-9816F738E7EE}"/>
              </a:ext>
            </a:extLst>
          </p:cNvPr>
          <p:cNvSpPr>
            <a:spLocks noGrp="1"/>
          </p:cNvSpPr>
          <p:nvPr>
            <p:ph type="title"/>
          </p:nvPr>
        </p:nvSpPr>
        <p:spPr/>
        <p:txBody>
          <a:bodyPr/>
          <a:lstStyle/>
          <a:p>
            <a:r>
              <a:rPr lang="en-US" dirty="0"/>
              <a:t>Distribution and due diligence</a:t>
            </a:r>
          </a:p>
        </p:txBody>
      </p:sp>
      <p:sp>
        <p:nvSpPr>
          <p:cNvPr id="4" name="Text Placeholder 1">
            <a:extLst>
              <a:ext uri="{FF2B5EF4-FFF2-40B4-BE49-F238E27FC236}">
                <a16:creationId xmlns:a16="http://schemas.microsoft.com/office/drawing/2014/main" id="{816BB844-3AC8-4A5F-80A5-B9E5F7008CF4}"/>
              </a:ext>
            </a:extLst>
          </p:cNvPr>
          <p:cNvSpPr txBox="1">
            <a:spLocks/>
          </p:cNvSpPr>
          <p:nvPr/>
        </p:nvSpPr>
        <p:spPr>
          <a:xfrm>
            <a:off x="269764" y="1424901"/>
            <a:ext cx="7892930" cy="2999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Gamma Tech FZE is appointed Distributor or Representative Agent in Turkmenistan for such companies as:</a:t>
            </a:r>
          </a:p>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UOP, A Honeywell Company (USA) – since 2013;</a:t>
            </a:r>
          </a:p>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a:t>
            </a:r>
            <a:r>
              <a:rPr lang="en-US" dirty="0" err="1">
                <a:solidFill>
                  <a:schemeClr val="bg1"/>
                </a:solidFill>
                <a:latin typeface="Calibri" panose="020F0502020204030204" pitchFamily="34" charset="0"/>
                <a:ea typeface="PMingLiU" panose="02020500000000000000" pitchFamily="18" charset="-120"/>
                <a:cs typeface="Times New Roman" panose="02020603050405020304" pitchFamily="18" charset="0"/>
              </a:rPr>
              <a:t>Hydranautics</a:t>
            </a:r>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A Nitto Denko Company (USA) – since 2012;</a:t>
            </a:r>
          </a:p>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a:t>
            </a:r>
            <a:r>
              <a:rPr lang="en-US" dirty="0" err="1">
                <a:solidFill>
                  <a:schemeClr val="bg1"/>
                </a:solidFill>
                <a:latin typeface="Calibri" panose="020F0502020204030204" pitchFamily="34" charset="0"/>
                <a:ea typeface="PMingLiU" panose="02020500000000000000" pitchFamily="18" charset="-120"/>
                <a:cs typeface="Times New Roman" panose="02020603050405020304" pitchFamily="18" charset="0"/>
              </a:rPr>
              <a:t>ChampionX</a:t>
            </a:r>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(USA) – since 2014;</a:t>
            </a:r>
          </a:p>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Nalco Water (USA) – since 2012;</a:t>
            </a:r>
          </a:p>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BASF SE (Germany) – since 2012;</a:t>
            </a:r>
          </a:p>
          <a:p>
            <a:r>
              <a:rPr lang="en-US" dirty="0">
                <a:solidFill>
                  <a:schemeClr val="bg1"/>
                </a:solidFill>
                <a:latin typeface="Calibri" panose="020F0502020204030204" pitchFamily="34" charset="0"/>
                <a:ea typeface="PMingLiU" panose="02020500000000000000" pitchFamily="18" charset="-120"/>
                <a:cs typeface="Times New Roman" panose="02020603050405020304" pitchFamily="18" charset="0"/>
              </a:rPr>
              <a:t>- INEOS (United Kingdom) – since 2018.</a:t>
            </a:r>
          </a:p>
          <a:p>
            <a:endParaRPr lang="en-US" dirty="0">
              <a:solidFill>
                <a:schemeClr val="bg1"/>
              </a:solidFill>
            </a:endParaRPr>
          </a:p>
          <a:p>
            <a:r>
              <a:rPr lang="en-US"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In order to assure that we fulfill our commitments and perform our activities in accordance with legal requirements and mitigate any risks in medium-term and long-term periods, Gamma Tech FZE is ready to provide all necessary financial reports that are prepared and certified by </a:t>
            </a:r>
            <a:r>
              <a:rPr lang="en-US"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thrid</a:t>
            </a:r>
            <a:r>
              <a:rPr lang="en-US"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party auditing companies, as well as technical reports covering the progress of our mutual projects.</a:t>
            </a:r>
            <a:endParaRPr lang="en-US" dirty="0">
              <a:solidFill>
                <a:schemeClr val="bg1"/>
              </a:solidFill>
            </a:endParaRPr>
          </a:p>
        </p:txBody>
      </p:sp>
    </p:spTree>
    <p:extLst>
      <p:ext uri="{BB962C8B-B14F-4D97-AF65-F5344CB8AC3E}">
        <p14:creationId xmlns:p14="http://schemas.microsoft.com/office/powerpoint/2010/main" val="3462059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78D7B-866A-47E6-9CFC-BCDD4622F299}"/>
              </a:ext>
            </a:extLst>
          </p:cNvPr>
          <p:cNvSpPr>
            <a:spLocks noGrp="1"/>
          </p:cNvSpPr>
          <p:nvPr>
            <p:ph type="ctrTitle"/>
          </p:nvPr>
        </p:nvSpPr>
        <p:spPr>
          <a:xfrm>
            <a:off x="1790700" y="2471403"/>
            <a:ext cx="5562600" cy="582300"/>
          </a:xfrm>
        </p:spPr>
        <p:txBody>
          <a:bodyPr/>
          <a:lstStyle/>
          <a:p>
            <a:pPr algn="ctr"/>
            <a:r>
              <a:rPr lang="en-US" dirty="0"/>
              <a:t>Our Facilities in Turkmenistan</a:t>
            </a:r>
          </a:p>
        </p:txBody>
      </p:sp>
    </p:spTree>
    <p:extLst>
      <p:ext uri="{BB962C8B-B14F-4D97-AF65-F5344CB8AC3E}">
        <p14:creationId xmlns:p14="http://schemas.microsoft.com/office/powerpoint/2010/main" val="2327154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2;p20">
            <a:extLst>
              <a:ext uri="{FF2B5EF4-FFF2-40B4-BE49-F238E27FC236}">
                <a16:creationId xmlns:a16="http://schemas.microsoft.com/office/drawing/2014/main" id="{CB5C42D5-D894-4A29-AEAA-5AC89DD1DF42}"/>
              </a:ext>
            </a:extLst>
          </p:cNvPr>
          <p:cNvSpPr txBox="1">
            <a:spLocks/>
          </p:cNvSpPr>
          <p:nvPr/>
        </p:nvSpPr>
        <p:spPr>
          <a:xfrm>
            <a:off x="1745208" y="196800"/>
            <a:ext cx="6134768" cy="64364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800" b="1" dirty="0">
                <a:solidFill>
                  <a:srgbClr val="7FCA20"/>
                </a:solidFill>
                <a:latin typeface="Merriweather" panose="020B0604020202020204" charset="0"/>
              </a:rPr>
              <a:t>BASE </a:t>
            </a:r>
            <a:r>
              <a:rPr lang="ru-RU" sz="1800" b="1" dirty="0">
                <a:solidFill>
                  <a:srgbClr val="7FCA20"/>
                </a:solidFill>
                <a:latin typeface="Merriweather" panose="020B0604020202020204" charset="0"/>
              </a:rPr>
              <a:t>№ </a:t>
            </a:r>
            <a:r>
              <a:rPr lang="en-US" sz="1800" b="1" dirty="0">
                <a:solidFill>
                  <a:srgbClr val="7FCA20"/>
                </a:solidFill>
                <a:latin typeface="Merriweather" panose="020B0604020202020204" charset="0"/>
              </a:rPr>
              <a:t>1: Chemical Blending and Production Plant</a:t>
            </a:r>
          </a:p>
          <a:p>
            <a:pPr marL="76200" algn="ctr">
              <a:spcBef>
                <a:spcPts val="600"/>
              </a:spcBef>
              <a:buSzPts val="2400"/>
            </a:pPr>
            <a:r>
              <a:rPr lang="en-US" sz="1800" b="1" dirty="0">
                <a:solidFill>
                  <a:srgbClr val="7FCA20"/>
                </a:solidFill>
                <a:latin typeface="Merriweather" panose="020B0604020202020204" charset="0"/>
              </a:rPr>
              <a:t> with a Warehouse in Turkmenbashy</a:t>
            </a:r>
          </a:p>
        </p:txBody>
      </p:sp>
      <p:pic>
        <p:nvPicPr>
          <p:cNvPr id="7" name="Picture 6">
            <a:extLst>
              <a:ext uri="{FF2B5EF4-FFF2-40B4-BE49-F238E27FC236}">
                <a16:creationId xmlns:a16="http://schemas.microsoft.com/office/drawing/2014/main" id="{2FEAF0D9-E13A-4218-AFE7-216F2D98B20A}"/>
              </a:ext>
            </a:extLst>
          </p:cNvPr>
          <p:cNvPicPr>
            <a:picLocks noChangeAspect="1"/>
          </p:cNvPicPr>
          <p:nvPr/>
        </p:nvPicPr>
        <p:blipFill>
          <a:blip r:embed="rId2"/>
          <a:stretch>
            <a:fillRect/>
          </a:stretch>
        </p:blipFill>
        <p:spPr>
          <a:xfrm>
            <a:off x="6420239" y="1070750"/>
            <a:ext cx="2191074" cy="1501000"/>
          </a:xfrm>
          <a:prstGeom prst="rect">
            <a:avLst/>
          </a:prstGeom>
        </p:spPr>
      </p:pic>
      <p:pic>
        <p:nvPicPr>
          <p:cNvPr id="4" name="Picture 3">
            <a:extLst>
              <a:ext uri="{FF2B5EF4-FFF2-40B4-BE49-F238E27FC236}">
                <a16:creationId xmlns:a16="http://schemas.microsoft.com/office/drawing/2014/main" id="{3DFC486F-BFD6-4DCE-A4BC-729D6BF40446}"/>
              </a:ext>
            </a:extLst>
          </p:cNvPr>
          <p:cNvPicPr>
            <a:picLocks noChangeAspect="1"/>
          </p:cNvPicPr>
          <p:nvPr/>
        </p:nvPicPr>
        <p:blipFill>
          <a:blip r:embed="rId3"/>
          <a:stretch>
            <a:fillRect/>
          </a:stretch>
        </p:blipFill>
        <p:spPr>
          <a:xfrm>
            <a:off x="1001805" y="1366113"/>
            <a:ext cx="5120955" cy="3426369"/>
          </a:xfrm>
          <a:prstGeom prst="rect">
            <a:avLst/>
          </a:prstGeom>
        </p:spPr>
      </p:pic>
    </p:spTree>
    <p:extLst>
      <p:ext uri="{BB962C8B-B14F-4D97-AF65-F5344CB8AC3E}">
        <p14:creationId xmlns:p14="http://schemas.microsoft.com/office/powerpoint/2010/main" val="3213235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7E67521-AE09-4115-8933-FD15E7796991}"/>
              </a:ext>
            </a:extLst>
          </p:cNvPr>
          <p:cNvPicPr>
            <a:picLocks noChangeAspect="1"/>
          </p:cNvPicPr>
          <p:nvPr/>
        </p:nvPicPr>
        <p:blipFill>
          <a:blip r:embed="rId2"/>
          <a:stretch>
            <a:fillRect/>
          </a:stretch>
        </p:blipFill>
        <p:spPr>
          <a:xfrm>
            <a:off x="957435" y="3094720"/>
            <a:ext cx="2903366" cy="1557718"/>
          </a:xfrm>
          <a:prstGeom prst="rect">
            <a:avLst/>
          </a:prstGeom>
        </p:spPr>
      </p:pic>
      <p:pic>
        <p:nvPicPr>
          <p:cNvPr id="11" name="Picture 10">
            <a:extLst>
              <a:ext uri="{FF2B5EF4-FFF2-40B4-BE49-F238E27FC236}">
                <a16:creationId xmlns:a16="http://schemas.microsoft.com/office/drawing/2014/main" id="{37EAEC3D-BC44-4DA4-A587-8E41EAA0E296}"/>
              </a:ext>
            </a:extLst>
          </p:cNvPr>
          <p:cNvPicPr>
            <a:picLocks noChangeAspect="1"/>
          </p:cNvPicPr>
          <p:nvPr/>
        </p:nvPicPr>
        <p:blipFill>
          <a:blip r:embed="rId3"/>
          <a:stretch>
            <a:fillRect/>
          </a:stretch>
        </p:blipFill>
        <p:spPr>
          <a:xfrm>
            <a:off x="5283201" y="746701"/>
            <a:ext cx="2336414" cy="1750147"/>
          </a:xfrm>
          <a:prstGeom prst="rect">
            <a:avLst/>
          </a:prstGeom>
        </p:spPr>
      </p:pic>
      <p:pic>
        <p:nvPicPr>
          <p:cNvPr id="13" name="Picture 12">
            <a:extLst>
              <a:ext uri="{FF2B5EF4-FFF2-40B4-BE49-F238E27FC236}">
                <a16:creationId xmlns:a16="http://schemas.microsoft.com/office/drawing/2014/main" id="{CF12F127-4207-43EE-9317-B3E0FC1069C7}"/>
              </a:ext>
            </a:extLst>
          </p:cNvPr>
          <p:cNvPicPr>
            <a:picLocks noChangeAspect="1"/>
          </p:cNvPicPr>
          <p:nvPr/>
        </p:nvPicPr>
        <p:blipFill>
          <a:blip r:embed="rId4"/>
          <a:stretch>
            <a:fillRect/>
          </a:stretch>
        </p:blipFill>
        <p:spPr>
          <a:xfrm>
            <a:off x="5811751" y="3009851"/>
            <a:ext cx="1230420" cy="1642588"/>
          </a:xfrm>
          <a:prstGeom prst="rect">
            <a:avLst/>
          </a:prstGeom>
        </p:spPr>
      </p:pic>
      <p:sp>
        <p:nvSpPr>
          <p:cNvPr id="10" name="TextBox 9">
            <a:extLst>
              <a:ext uri="{FF2B5EF4-FFF2-40B4-BE49-F238E27FC236}">
                <a16:creationId xmlns:a16="http://schemas.microsoft.com/office/drawing/2014/main" id="{07051F9F-2C14-4F32-818E-EA429D8F0781}"/>
              </a:ext>
            </a:extLst>
          </p:cNvPr>
          <p:cNvSpPr txBox="1"/>
          <p:nvPr/>
        </p:nvSpPr>
        <p:spPr>
          <a:xfrm>
            <a:off x="5354008" y="2553294"/>
            <a:ext cx="2145905" cy="461665"/>
          </a:xfrm>
          <a:prstGeom prst="rect">
            <a:avLst/>
          </a:prstGeom>
          <a:noFill/>
        </p:spPr>
        <p:txBody>
          <a:bodyPr wrap="square">
            <a:spAutoFit/>
          </a:bodyPr>
          <a:lstStyle/>
          <a:p>
            <a:pPr algn="ctr"/>
            <a:r>
              <a:rPr lang="en-US" sz="1200" b="1" dirty="0">
                <a:solidFill>
                  <a:srgbClr val="92D050"/>
                </a:solidFill>
                <a:latin typeface="Arial" panose="020B0604020202020204" pitchFamily="34" charset="0"/>
              </a:rPr>
              <a:t>Pour Point Depressant (PPD)</a:t>
            </a:r>
            <a:endParaRPr lang="en-US" sz="1200" dirty="0">
              <a:solidFill>
                <a:srgbClr val="92D050"/>
              </a:solidFill>
            </a:endParaRPr>
          </a:p>
        </p:txBody>
      </p:sp>
      <p:sp>
        <p:nvSpPr>
          <p:cNvPr id="12" name="TextBox 11">
            <a:extLst>
              <a:ext uri="{FF2B5EF4-FFF2-40B4-BE49-F238E27FC236}">
                <a16:creationId xmlns:a16="http://schemas.microsoft.com/office/drawing/2014/main" id="{D15F91D2-C9C6-4CC3-B570-2A003E41BE70}"/>
              </a:ext>
            </a:extLst>
          </p:cNvPr>
          <p:cNvSpPr txBox="1"/>
          <p:nvPr/>
        </p:nvSpPr>
        <p:spPr>
          <a:xfrm>
            <a:off x="4868483" y="413256"/>
            <a:ext cx="3292849" cy="276999"/>
          </a:xfrm>
          <a:prstGeom prst="rect">
            <a:avLst/>
          </a:prstGeom>
          <a:noFill/>
        </p:spPr>
        <p:txBody>
          <a:bodyPr wrap="square">
            <a:spAutoFit/>
          </a:bodyPr>
          <a:lstStyle/>
          <a:p>
            <a:pPr algn="ctr"/>
            <a:r>
              <a:rPr lang="en-US" sz="1200" b="1" dirty="0">
                <a:solidFill>
                  <a:srgbClr val="92D050"/>
                </a:solidFill>
              </a:rPr>
              <a:t>Plant for production of aqueous solution</a:t>
            </a:r>
          </a:p>
        </p:txBody>
      </p:sp>
      <p:sp>
        <p:nvSpPr>
          <p:cNvPr id="14" name="TextBox 13">
            <a:extLst>
              <a:ext uri="{FF2B5EF4-FFF2-40B4-BE49-F238E27FC236}">
                <a16:creationId xmlns:a16="http://schemas.microsoft.com/office/drawing/2014/main" id="{9D61BBFC-FD7C-4304-8CDB-DC57CC6394FD}"/>
              </a:ext>
            </a:extLst>
          </p:cNvPr>
          <p:cNvSpPr txBox="1"/>
          <p:nvPr/>
        </p:nvSpPr>
        <p:spPr>
          <a:xfrm>
            <a:off x="893800" y="2732852"/>
            <a:ext cx="3030631" cy="276999"/>
          </a:xfrm>
          <a:prstGeom prst="rect">
            <a:avLst/>
          </a:prstGeom>
          <a:noFill/>
        </p:spPr>
        <p:txBody>
          <a:bodyPr wrap="square">
            <a:spAutoFit/>
          </a:bodyPr>
          <a:lstStyle/>
          <a:p>
            <a:pPr algn="ctr"/>
            <a:r>
              <a:rPr lang="en-US" sz="1200" b="1" dirty="0">
                <a:solidFill>
                  <a:srgbClr val="92D050"/>
                </a:solidFill>
              </a:rPr>
              <a:t>Plant for mixing oil and gas chemicals</a:t>
            </a:r>
          </a:p>
        </p:txBody>
      </p:sp>
      <p:pic>
        <p:nvPicPr>
          <p:cNvPr id="16" name="Picture 15">
            <a:extLst>
              <a:ext uri="{FF2B5EF4-FFF2-40B4-BE49-F238E27FC236}">
                <a16:creationId xmlns:a16="http://schemas.microsoft.com/office/drawing/2014/main" id="{50276622-DC91-433A-8193-2E53361A5EB4}"/>
              </a:ext>
            </a:extLst>
          </p:cNvPr>
          <p:cNvPicPr>
            <a:picLocks noChangeAspect="1"/>
          </p:cNvPicPr>
          <p:nvPr/>
        </p:nvPicPr>
        <p:blipFill rotWithShape="1">
          <a:blip r:embed="rId5"/>
          <a:srcRect l="16631" r="3418"/>
          <a:stretch/>
        </p:blipFill>
        <p:spPr>
          <a:xfrm>
            <a:off x="957435" y="1001345"/>
            <a:ext cx="2903366" cy="1570405"/>
          </a:xfrm>
          <a:prstGeom prst="rect">
            <a:avLst/>
          </a:prstGeom>
        </p:spPr>
      </p:pic>
      <p:sp>
        <p:nvSpPr>
          <p:cNvPr id="17" name="TextBox 16">
            <a:extLst>
              <a:ext uri="{FF2B5EF4-FFF2-40B4-BE49-F238E27FC236}">
                <a16:creationId xmlns:a16="http://schemas.microsoft.com/office/drawing/2014/main" id="{BFE55EDB-5BFC-4E72-9B58-EF9E0627B332}"/>
              </a:ext>
            </a:extLst>
          </p:cNvPr>
          <p:cNvSpPr txBox="1"/>
          <p:nvPr/>
        </p:nvSpPr>
        <p:spPr>
          <a:xfrm>
            <a:off x="762692" y="700537"/>
            <a:ext cx="3292849" cy="276999"/>
          </a:xfrm>
          <a:prstGeom prst="rect">
            <a:avLst/>
          </a:prstGeom>
          <a:noFill/>
        </p:spPr>
        <p:txBody>
          <a:bodyPr wrap="square">
            <a:spAutoFit/>
          </a:bodyPr>
          <a:lstStyle/>
          <a:p>
            <a:pPr algn="ctr"/>
            <a:r>
              <a:rPr lang="en-US" sz="1200" b="1" dirty="0">
                <a:solidFill>
                  <a:srgbClr val="92D050"/>
                </a:solidFill>
              </a:rPr>
              <a:t>Main Entrance</a:t>
            </a:r>
          </a:p>
        </p:txBody>
      </p:sp>
    </p:spTree>
    <p:extLst>
      <p:ext uri="{BB962C8B-B14F-4D97-AF65-F5344CB8AC3E}">
        <p14:creationId xmlns:p14="http://schemas.microsoft.com/office/powerpoint/2010/main" val="285246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7"/>
          <p:cNvSpPr txBox="1">
            <a:spLocks noGrp="1"/>
          </p:cNvSpPr>
          <p:nvPr>
            <p:ph type="ctrTitle" idx="4294967295"/>
          </p:nvPr>
        </p:nvSpPr>
        <p:spPr>
          <a:xfrm>
            <a:off x="1108800" y="1126150"/>
            <a:ext cx="40899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000" i="1" dirty="0">
                <a:solidFill>
                  <a:schemeClr val="accent1"/>
                </a:solidFill>
              </a:rPr>
              <a:t>Greetings from Gamma Tech FZE Team!</a:t>
            </a:r>
            <a:endParaRPr sz="3000" i="1" dirty="0">
              <a:solidFill>
                <a:schemeClr val="accent1"/>
              </a:solidFill>
            </a:endParaRPr>
          </a:p>
        </p:txBody>
      </p:sp>
      <p:sp>
        <p:nvSpPr>
          <p:cNvPr id="172" name="Google Shape;172;p17"/>
          <p:cNvSpPr txBox="1">
            <a:spLocks noGrp="1"/>
          </p:cNvSpPr>
          <p:nvPr>
            <p:ph type="subTitle" idx="4294967295"/>
          </p:nvPr>
        </p:nvSpPr>
        <p:spPr>
          <a:xfrm>
            <a:off x="1108800" y="2491823"/>
            <a:ext cx="3291000" cy="1753500"/>
          </a:xfrm>
          <a:prstGeom prst="rect">
            <a:avLst/>
          </a:prstGeom>
        </p:spPr>
        <p:txBody>
          <a:bodyPr spcFirstLastPara="1" wrap="square" lIns="0" tIns="0" rIns="0" bIns="0" anchor="t" anchorCtr="0">
            <a:noAutofit/>
          </a:bodyPr>
          <a:lstStyle/>
          <a:p>
            <a:pPr marL="76200" indent="0">
              <a:spcBef>
                <a:spcPts val="600"/>
              </a:spcBef>
              <a:buNone/>
            </a:pPr>
            <a:r>
              <a:rPr lang="en-US" sz="1400" i="1" dirty="0">
                <a:solidFill>
                  <a:schemeClr val="tx1"/>
                </a:solidFill>
                <a:latin typeface="IBM Plex Sans" panose="020B0604020202020204" charset="0"/>
                <a:cs typeface="Aharoni" panose="02010803020104030203" pitchFamily="2" charset="-79"/>
              </a:rPr>
              <a:t>We are the reliable partner in the Central Asian region, specializing in Oil, Gas and Water Treatment industry. Please let us tell you more about us:</a:t>
            </a:r>
          </a:p>
        </p:txBody>
      </p:sp>
      <p:pic>
        <p:nvPicPr>
          <p:cNvPr id="4098" name="Picture 2" descr="Client Meetup Comments - Icon | Full Size PNG Download | SeekPNG">
            <a:extLst>
              <a:ext uri="{FF2B5EF4-FFF2-40B4-BE49-F238E27FC236}">
                <a16:creationId xmlns:a16="http://schemas.microsoft.com/office/drawing/2014/main" id="{FEF08BD8-237F-4FC9-873D-1F1875D0ECB1}"/>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65928" y="1520431"/>
            <a:ext cx="1792390" cy="23257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9">
            <a:extLst>
              <a:ext uri="{FF2B5EF4-FFF2-40B4-BE49-F238E27FC236}">
                <a16:creationId xmlns:a16="http://schemas.microsoft.com/office/drawing/2014/main" id="{BDAF9478-A4BD-475B-9306-5F788177FAF8}"/>
              </a:ext>
            </a:extLst>
          </p:cNvPr>
          <p:cNvSpPr/>
          <p:nvPr/>
        </p:nvSpPr>
        <p:spPr>
          <a:xfrm>
            <a:off x="3419399" y="3258441"/>
            <a:ext cx="1935819" cy="1437198"/>
          </a:xfrm>
          <a:prstGeom prst="rect">
            <a:avLst/>
          </a:prstGeom>
          <a:blipFill>
            <a:blip r:embed="rId2" cstate="print"/>
            <a:stretch>
              <a:fillRect/>
            </a:stretch>
          </a:blipFill>
        </p:spPr>
        <p:txBody>
          <a:bodyPr wrap="square" lIns="0" tIns="0" rIns="0" bIns="0" rtlCol="0">
            <a:noAutofit/>
          </a:bodyPr>
          <a:lstStyle/>
          <a:p>
            <a:endParaRPr/>
          </a:p>
        </p:txBody>
      </p:sp>
      <p:sp>
        <p:nvSpPr>
          <p:cNvPr id="6" name="object 8">
            <a:extLst>
              <a:ext uri="{FF2B5EF4-FFF2-40B4-BE49-F238E27FC236}">
                <a16:creationId xmlns:a16="http://schemas.microsoft.com/office/drawing/2014/main" id="{424647D1-11DC-4B85-90FB-FA75BD5CA392}"/>
              </a:ext>
            </a:extLst>
          </p:cNvPr>
          <p:cNvSpPr/>
          <p:nvPr/>
        </p:nvSpPr>
        <p:spPr>
          <a:xfrm>
            <a:off x="5715402" y="1364406"/>
            <a:ext cx="2236246" cy="136948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a:extLst>
              <a:ext uri="{FF2B5EF4-FFF2-40B4-BE49-F238E27FC236}">
                <a16:creationId xmlns:a16="http://schemas.microsoft.com/office/drawing/2014/main" id="{5A663BEC-8476-410D-A6D8-11B54C6EBCDE}"/>
              </a:ext>
            </a:extLst>
          </p:cNvPr>
          <p:cNvSpPr/>
          <p:nvPr/>
        </p:nvSpPr>
        <p:spPr>
          <a:xfrm>
            <a:off x="5867606" y="3258441"/>
            <a:ext cx="1935820" cy="1422534"/>
          </a:xfrm>
          <a:prstGeom prst="rect">
            <a:avLst/>
          </a:prstGeom>
          <a:blipFill>
            <a:blip r:embed="rId4" cstate="print"/>
            <a:stretch>
              <a:fillRect/>
            </a:stretch>
          </a:blipFill>
        </p:spPr>
        <p:txBody>
          <a:bodyPr wrap="square" lIns="0" tIns="0" rIns="0" bIns="0" rtlCol="0">
            <a:noAutofit/>
          </a:bodyPr>
          <a:lstStyle/>
          <a:p>
            <a:endParaRPr/>
          </a:p>
        </p:txBody>
      </p:sp>
      <p:sp>
        <p:nvSpPr>
          <p:cNvPr id="8" name="object 6">
            <a:extLst>
              <a:ext uri="{FF2B5EF4-FFF2-40B4-BE49-F238E27FC236}">
                <a16:creationId xmlns:a16="http://schemas.microsoft.com/office/drawing/2014/main" id="{49E7126D-41B3-4F15-867E-52E0895013DF}"/>
              </a:ext>
            </a:extLst>
          </p:cNvPr>
          <p:cNvSpPr/>
          <p:nvPr/>
        </p:nvSpPr>
        <p:spPr>
          <a:xfrm>
            <a:off x="3428598" y="1342473"/>
            <a:ext cx="1835391" cy="1369484"/>
          </a:xfrm>
          <a:prstGeom prst="rect">
            <a:avLst/>
          </a:prstGeom>
          <a:blipFill>
            <a:blip r:embed="rId5" cstate="print"/>
            <a:stretch>
              <a:fillRect/>
            </a:stretch>
          </a:blipFill>
        </p:spPr>
        <p:txBody>
          <a:bodyPr wrap="square" lIns="0" tIns="0" rIns="0" bIns="0" rtlCol="0">
            <a:noAutofit/>
          </a:bodyPr>
          <a:lstStyle/>
          <a:p>
            <a:endParaRPr/>
          </a:p>
        </p:txBody>
      </p:sp>
      <p:sp>
        <p:nvSpPr>
          <p:cNvPr id="9" name="object 5">
            <a:extLst>
              <a:ext uri="{FF2B5EF4-FFF2-40B4-BE49-F238E27FC236}">
                <a16:creationId xmlns:a16="http://schemas.microsoft.com/office/drawing/2014/main" id="{31FA9FA9-1CA3-4596-81E4-C2C6D7943B76}"/>
              </a:ext>
            </a:extLst>
          </p:cNvPr>
          <p:cNvSpPr/>
          <p:nvPr/>
        </p:nvSpPr>
        <p:spPr>
          <a:xfrm>
            <a:off x="1030725" y="3676756"/>
            <a:ext cx="1998616" cy="999308"/>
          </a:xfrm>
          <a:prstGeom prst="rect">
            <a:avLst/>
          </a:prstGeom>
          <a:blipFill>
            <a:blip r:embed="rId6" cstate="print"/>
            <a:stretch>
              <a:fillRect/>
            </a:stretch>
          </a:blipFill>
        </p:spPr>
        <p:txBody>
          <a:bodyPr wrap="square" lIns="0" tIns="0" rIns="0" bIns="0" rtlCol="0">
            <a:noAutofit/>
          </a:bodyPr>
          <a:lstStyle/>
          <a:p>
            <a:endParaRPr/>
          </a:p>
        </p:txBody>
      </p:sp>
      <p:sp>
        <p:nvSpPr>
          <p:cNvPr id="10" name="object 4">
            <a:extLst>
              <a:ext uri="{FF2B5EF4-FFF2-40B4-BE49-F238E27FC236}">
                <a16:creationId xmlns:a16="http://schemas.microsoft.com/office/drawing/2014/main" id="{69846757-E5F8-4584-B83F-38A8A17E45EF}"/>
              </a:ext>
            </a:extLst>
          </p:cNvPr>
          <p:cNvSpPr/>
          <p:nvPr/>
        </p:nvSpPr>
        <p:spPr>
          <a:xfrm>
            <a:off x="1026613" y="3258441"/>
            <a:ext cx="1998615" cy="418315"/>
          </a:xfrm>
          <a:prstGeom prst="rect">
            <a:avLst/>
          </a:prstGeom>
          <a:blipFill>
            <a:blip r:embed="rId7" cstate="print"/>
            <a:stretch>
              <a:fillRect/>
            </a:stretch>
          </a:blipFill>
        </p:spPr>
        <p:txBody>
          <a:bodyPr wrap="square" lIns="0" tIns="0" rIns="0" bIns="0" rtlCol="0">
            <a:noAutofit/>
          </a:bodyPr>
          <a:lstStyle/>
          <a:p>
            <a:endParaRPr/>
          </a:p>
        </p:txBody>
      </p:sp>
      <p:sp>
        <p:nvSpPr>
          <p:cNvPr id="11" name="object 3">
            <a:extLst>
              <a:ext uri="{FF2B5EF4-FFF2-40B4-BE49-F238E27FC236}">
                <a16:creationId xmlns:a16="http://schemas.microsoft.com/office/drawing/2014/main" id="{AD2725B1-14D6-439C-9EED-AA890584BD3D}"/>
              </a:ext>
            </a:extLst>
          </p:cNvPr>
          <p:cNvSpPr/>
          <p:nvPr/>
        </p:nvSpPr>
        <p:spPr>
          <a:xfrm>
            <a:off x="1030726" y="1364406"/>
            <a:ext cx="1998615" cy="1347551"/>
          </a:xfrm>
          <a:prstGeom prst="rect">
            <a:avLst/>
          </a:prstGeom>
          <a:blipFill>
            <a:blip r:embed="rId8" cstate="print"/>
            <a:stretch>
              <a:fillRect/>
            </a:stretch>
          </a:blipFill>
        </p:spPr>
        <p:txBody>
          <a:bodyPr wrap="square" lIns="0" tIns="0" rIns="0" bIns="0" rtlCol="0">
            <a:noAutofit/>
          </a:bodyPr>
          <a:lstStyle/>
          <a:p>
            <a:endParaRPr/>
          </a:p>
        </p:txBody>
      </p:sp>
      <p:sp>
        <p:nvSpPr>
          <p:cNvPr id="12" name="Google Shape;192;p20">
            <a:extLst>
              <a:ext uri="{FF2B5EF4-FFF2-40B4-BE49-F238E27FC236}">
                <a16:creationId xmlns:a16="http://schemas.microsoft.com/office/drawing/2014/main" id="{9A48F0FA-7F49-497F-B595-B87CA6A9FFE9}"/>
              </a:ext>
            </a:extLst>
          </p:cNvPr>
          <p:cNvSpPr txBox="1">
            <a:spLocks/>
          </p:cNvSpPr>
          <p:nvPr/>
        </p:nvSpPr>
        <p:spPr>
          <a:xfrm>
            <a:off x="1030726" y="967090"/>
            <a:ext cx="1758184"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200" b="1" dirty="0">
                <a:solidFill>
                  <a:srgbClr val="7FCA20"/>
                </a:solidFill>
                <a:latin typeface="Merriweather" panose="020B0604020202020204" charset="0"/>
              </a:rPr>
              <a:t>Main gate</a:t>
            </a:r>
          </a:p>
        </p:txBody>
      </p:sp>
      <p:sp>
        <p:nvSpPr>
          <p:cNvPr id="13" name="Google Shape;192;p20">
            <a:extLst>
              <a:ext uri="{FF2B5EF4-FFF2-40B4-BE49-F238E27FC236}">
                <a16:creationId xmlns:a16="http://schemas.microsoft.com/office/drawing/2014/main" id="{CC585803-22B0-4B9A-B26B-5E65B987880B}"/>
              </a:ext>
            </a:extLst>
          </p:cNvPr>
          <p:cNvSpPr txBox="1">
            <a:spLocks/>
          </p:cNvSpPr>
          <p:nvPr/>
        </p:nvSpPr>
        <p:spPr>
          <a:xfrm>
            <a:off x="3361176" y="967090"/>
            <a:ext cx="1758184"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200" b="1" dirty="0">
                <a:solidFill>
                  <a:srgbClr val="7FCA20"/>
                </a:solidFill>
                <a:latin typeface="Merriweather" panose="020B0604020202020204" charset="0"/>
              </a:rPr>
              <a:t>Laboratory</a:t>
            </a:r>
          </a:p>
        </p:txBody>
      </p:sp>
      <p:sp>
        <p:nvSpPr>
          <p:cNvPr id="14" name="Google Shape;192;p20">
            <a:extLst>
              <a:ext uri="{FF2B5EF4-FFF2-40B4-BE49-F238E27FC236}">
                <a16:creationId xmlns:a16="http://schemas.microsoft.com/office/drawing/2014/main" id="{B8623C6E-5ED5-46C9-9074-E3451A9E84CA}"/>
              </a:ext>
            </a:extLst>
          </p:cNvPr>
          <p:cNvSpPr txBox="1">
            <a:spLocks/>
          </p:cNvSpPr>
          <p:nvPr/>
        </p:nvSpPr>
        <p:spPr>
          <a:xfrm>
            <a:off x="5893038" y="948873"/>
            <a:ext cx="1758184"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200" b="1" dirty="0">
                <a:solidFill>
                  <a:srgbClr val="7FCA20"/>
                </a:solidFill>
                <a:latin typeface="Merriweather" panose="020B0604020202020204" charset="0"/>
              </a:rPr>
              <a:t>Warehouse</a:t>
            </a:r>
          </a:p>
        </p:txBody>
      </p:sp>
      <p:sp>
        <p:nvSpPr>
          <p:cNvPr id="15" name="Google Shape;192;p20">
            <a:extLst>
              <a:ext uri="{FF2B5EF4-FFF2-40B4-BE49-F238E27FC236}">
                <a16:creationId xmlns:a16="http://schemas.microsoft.com/office/drawing/2014/main" id="{BDF772FE-A6D5-4614-B9C3-168F2EF1CF1E}"/>
              </a:ext>
            </a:extLst>
          </p:cNvPr>
          <p:cNvSpPr txBox="1">
            <a:spLocks/>
          </p:cNvSpPr>
          <p:nvPr/>
        </p:nvSpPr>
        <p:spPr>
          <a:xfrm>
            <a:off x="1146828" y="2933472"/>
            <a:ext cx="1758184"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200" b="1" dirty="0">
                <a:solidFill>
                  <a:srgbClr val="7FCA20"/>
                </a:solidFill>
                <a:latin typeface="Merriweather" panose="020B0604020202020204" charset="0"/>
              </a:rPr>
              <a:t>Loading Bay</a:t>
            </a:r>
          </a:p>
        </p:txBody>
      </p:sp>
      <p:sp>
        <p:nvSpPr>
          <p:cNvPr id="16" name="Google Shape;192;p20">
            <a:extLst>
              <a:ext uri="{FF2B5EF4-FFF2-40B4-BE49-F238E27FC236}">
                <a16:creationId xmlns:a16="http://schemas.microsoft.com/office/drawing/2014/main" id="{F6AB6319-928C-4BA7-A13E-1EFB154BB428}"/>
              </a:ext>
            </a:extLst>
          </p:cNvPr>
          <p:cNvSpPr txBox="1">
            <a:spLocks/>
          </p:cNvSpPr>
          <p:nvPr/>
        </p:nvSpPr>
        <p:spPr>
          <a:xfrm>
            <a:off x="3367526" y="2933472"/>
            <a:ext cx="1758184"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200" b="1" dirty="0">
                <a:solidFill>
                  <a:srgbClr val="7FCA20"/>
                </a:solidFill>
                <a:latin typeface="Merriweather" panose="020B0604020202020204" charset="0"/>
              </a:rPr>
              <a:t>Packing</a:t>
            </a:r>
          </a:p>
        </p:txBody>
      </p:sp>
    </p:spTree>
    <p:extLst>
      <p:ext uri="{BB962C8B-B14F-4D97-AF65-F5344CB8AC3E}">
        <p14:creationId xmlns:p14="http://schemas.microsoft.com/office/powerpoint/2010/main" val="3903094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C27F64-338B-4261-A52E-51CB3BCA9E9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01764" y="3578928"/>
            <a:ext cx="3294071" cy="1400292"/>
          </a:xfrm>
          <a:prstGeom prst="rect">
            <a:avLst/>
          </a:prstGeom>
        </p:spPr>
      </p:pic>
      <p:pic>
        <p:nvPicPr>
          <p:cNvPr id="6" name="Picture 5">
            <a:extLst>
              <a:ext uri="{FF2B5EF4-FFF2-40B4-BE49-F238E27FC236}">
                <a16:creationId xmlns:a16="http://schemas.microsoft.com/office/drawing/2014/main" id="{53B5FFB8-0012-423F-8487-25FFBFE94D5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92217" y="393600"/>
            <a:ext cx="3299416" cy="1400292"/>
          </a:xfrm>
          <a:prstGeom prst="rect">
            <a:avLst/>
          </a:prstGeom>
        </p:spPr>
      </p:pic>
      <p:pic>
        <p:nvPicPr>
          <p:cNvPr id="8" name="Picture 7">
            <a:extLst>
              <a:ext uri="{FF2B5EF4-FFF2-40B4-BE49-F238E27FC236}">
                <a16:creationId xmlns:a16="http://schemas.microsoft.com/office/drawing/2014/main" id="{561B3CD5-812E-4B0A-9916-E64C6E5D136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57896" y="392046"/>
            <a:ext cx="3294071" cy="1401846"/>
          </a:xfrm>
          <a:prstGeom prst="rect">
            <a:avLst/>
          </a:prstGeom>
        </p:spPr>
      </p:pic>
      <p:pic>
        <p:nvPicPr>
          <p:cNvPr id="10" name="Picture 9">
            <a:extLst>
              <a:ext uri="{FF2B5EF4-FFF2-40B4-BE49-F238E27FC236}">
                <a16:creationId xmlns:a16="http://schemas.microsoft.com/office/drawing/2014/main" id="{CF081DD2-564F-4D55-B89C-0D458CE3B09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557896" y="1949317"/>
            <a:ext cx="3303618" cy="1400292"/>
          </a:xfrm>
          <a:prstGeom prst="rect">
            <a:avLst/>
          </a:prstGeom>
        </p:spPr>
      </p:pic>
      <p:pic>
        <p:nvPicPr>
          <p:cNvPr id="12" name="Picture 11">
            <a:extLst>
              <a:ext uri="{FF2B5EF4-FFF2-40B4-BE49-F238E27FC236}">
                <a16:creationId xmlns:a16="http://schemas.microsoft.com/office/drawing/2014/main" id="{2DC2343E-E262-4736-B228-27AD65B3D422}"/>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563879" y="3578928"/>
            <a:ext cx="3297635" cy="1400292"/>
          </a:xfrm>
          <a:prstGeom prst="rect">
            <a:avLst/>
          </a:prstGeom>
        </p:spPr>
      </p:pic>
      <p:pic>
        <p:nvPicPr>
          <p:cNvPr id="14" name="Picture 13">
            <a:extLst>
              <a:ext uri="{FF2B5EF4-FFF2-40B4-BE49-F238E27FC236}">
                <a16:creationId xmlns:a16="http://schemas.microsoft.com/office/drawing/2014/main" id="{4BD7D91B-82DF-407F-AB35-3F475ACB753D}"/>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92217" y="1949317"/>
            <a:ext cx="3303618" cy="1400292"/>
          </a:xfrm>
          <a:prstGeom prst="rect">
            <a:avLst/>
          </a:prstGeom>
        </p:spPr>
      </p:pic>
    </p:spTree>
    <p:extLst>
      <p:ext uri="{BB962C8B-B14F-4D97-AF65-F5344CB8AC3E}">
        <p14:creationId xmlns:p14="http://schemas.microsoft.com/office/powerpoint/2010/main" val="1492892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2;p20">
            <a:extLst>
              <a:ext uri="{FF2B5EF4-FFF2-40B4-BE49-F238E27FC236}">
                <a16:creationId xmlns:a16="http://schemas.microsoft.com/office/drawing/2014/main" id="{CB5C42D5-D894-4A29-AEAA-5AC89DD1DF42}"/>
              </a:ext>
            </a:extLst>
          </p:cNvPr>
          <p:cNvSpPr txBox="1">
            <a:spLocks/>
          </p:cNvSpPr>
          <p:nvPr/>
        </p:nvSpPr>
        <p:spPr>
          <a:xfrm>
            <a:off x="2208679" y="212066"/>
            <a:ext cx="4726641"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800" b="1" dirty="0">
                <a:solidFill>
                  <a:srgbClr val="7FCA20"/>
                </a:solidFill>
                <a:latin typeface="Merriweather" panose="020B0604020202020204" charset="0"/>
              </a:rPr>
              <a:t>BASE </a:t>
            </a:r>
            <a:r>
              <a:rPr lang="ru-RU" sz="1800" b="1" dirty="0">
                <a:solidFill>
                  <a:srgbClr val="7FCA20"/>
                </a:solidFill>
                <a:latin typeface="Merriweather" panose="020B0604020202020204" charset="0"/>
              </a:rPr>
              <a:t>№ 2: </a:t>
            </a:r>
            <a:r>
              <a:rPr lang="en-US" sz="1800" b="1" dirty="0">
                <a:solidFill>
                  <a:srgbClr val="7FCA20"/>
                </a:solidFill>
                <a:latin typeface="Merriweather" panose="020B0604020202020204" charset="0"/>
              </a:rPr>
              <a:t>Cartridge Filter Plant with a Warehouse in </a:t>
            </a:r>
            <a:r>
              <a:rPr lang="en-US" sz="1800" b="1" dirty="0" err="1">
                <a:solidFill>
                  <a:srgbClr val="7FCA20"/>
                </a:solidFill>
                <a:latin typeface="Merriweather" panose="020B0604020202020204" charset="0"/>
              </a:rPr>
              <a:t>Balkanabat</a:t>
            </a:r>
            <a:endParaRPr lang="en-US" sz="1800" b="1" dirty="0">
              <a:solidFill>
                <a:srgbClr val="7FCA20"/>
              </a:solidFill>
              <a:latin typeface="Merriweather" panose="020B0604020202020204" charset="0"/>
            </a:endParaRPr>
          </a:p>
        </p:txBody>
      </p:sp>
      <p:pic>
        <p:nvPicPr>
          <p:cNvPr id="4" name="Picture 3">
            <a:extLst>
              <a:ext uri="{FF2B5EF4-FFF2-40B4-BE49-F238E27FC236}">
                <a16:creationId xmlns:a16="http://schemas.microsoft.com/office/drawing/2014/main" id="{E23D70D2-30BF-4C2A-8141-15C050C6F35D}"/>
              </a:ext>
            </a:extLst>
          </p:cNvPr>
          <p:cNvPicPr>
            <a:picLocks noChangeAspect="1"/>
          </p:cNvPicPr>
          <p:nvPr/>
        </p:nvPicPr>
        <p:blipFill>
          <a:blip r:embed="rId2"/>
          <a:stretch>
            <a:fillRect/>
          </a:stretch>
        </p:blipFill>
        <p:spPr>
          <a:xfrm>
            <a:off x="634370" y="1104880"/>
            <a:ext cx="5168037" cy="3578505"/>
          </a:xfrm>
          <a:prstGeom prst="rect">
            <a:avLst/>
          </a:prstGeom>
        </p:spPr>
      </p:pic>
      <p:pic>
        <p:nvPicPr>
          <p:cNvPr id="8" name="Picture 7">
            <a:extLst>
              <a:ext uri="{FF2B5EF4-FFF2-40B4-BE49-F238E27FC236}">
                <a16:creationId xmlns:a16="http://schemas.microsoft.com/office/drawing/2014/main" id="{0D60FF67-7113-43A0-A428-DA7374AE5085}"/>
              </a:ext>
            </a:extLst>
          </p:cNvPr>
          <p:cNvPicPr>
            <a:picLocks noChangeAspect="1"/>
          </p:cNvPicPr>
          <p:nvPr/>
        </p:nvPicPr>
        <p:blipFill>
          <a:blip r:embed="rId3"/>
          <a:stretch>
            <a:fillRect/>
          </a:stretch>
        </p:blipFill>
        <p:spPr>
          <a:xfrm>
            <a:off x="6203940" y="786653"/>
            <a:ext cx="2646760" cy="1845879"/>
          </a:xfrm>
          <a:prstGeom prst="rect">
            <a:avLst/>
          </a:prstGeom>
        </p:spPr>
      </p:pic>
    </p:spTree>
    <p:extLst>
      <p:ext uri="{BB962C8B-B14F-4D97-AF65-F5344CB8AC3E}">
        <p14:creationId xmlns:p14="http://schemas.microsoft.com/office/powerpoint/2010/main" val="4133137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4">
            <a:extLst>
              <a:ext uri="{FF2B5EF4-FFF2-40B4-BE49-F238E27FC236}">
                <a16:creationId xmlns:a16="http://schemas.microsoft.com/office/drawing/2014/main" id="{514727D2-83C6-4E4C-9DD3-6E7ED950C32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1" y="947469"/>
            <a:ext cx="3028640" cy="1705533"/>
          </a:xfrm>
          <a:prstGeom prst="rect">
            <a:avLst/>
          </a:prstGeom>
          <a:noFill/>
          <a:ln>
            <a:noFill/>
          </a:ln>
        </p:spPr>
      </p:pic>
      <p:pic>
        <p:nvPicPr>
          <p:cNvPr id="9" name="Рисунок 2">
            <a:extLst>
              <a:ext uri="{FF2B5EF4-FFF2-40B4-BE49-F238E27FC236}">
                <a16:creationId xmlns:a16="http://schemas.microsoft.com/office/drawing/2014/main" id="{CCDEB235-C460-48D6-A361-5C49B3D646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809" y="947469"/>
            <a:ext cx="3028640" cy="1701550"/>
          </a:xfrm>
          <a:prstGeom prst="rect">
            <a:avLst/>
          </a:prstGeom>
          <a:noFill/>
          <a:ln>
            <a:noFill/>
          </a:ln>
        </p:spPr>
      </p:pic>
      <p:pic>
        <p:nvPicPr>
          <p:cNvPr id="10" name="Рисунок 5">
            <a:extLst>
              <a:ext uri="{FF2B5EF4-FFF2-40B4-BE49-F238E27FC236}">
                <a16:creationId xmlns:a16="http://schemas.microsoft.com/office/drawing/2014/main" id="{5A14E1BA-7FB3-4E34-8963-DAFBC5B1D52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4572000" y="3222781"/>
            <a:ext cx="3028640" cy="1705534"/>
          </a:xfrm>
          <a:prstGeom prst="rect">
            <a:avLst/>
          </a:prstGeom>
          <a:noFill/>
          <a:ln>
            <a:noFill/>
          </a:ln>
        </p:spPr>
      </p:pic>
      <p:sp>
        <p:nvSpPr>
          <p:cNvPr id="11" name="TextBox 10">
            <a:extLst>
              <a:ext uri="{FF2B5EF4-FFF2-40B4-BE49-F238E27FC236}">
                <a16:creationId xmlns:a16="http://schemas.microsoft.com/office/drawing/2014/main" id="{FE27678B-B6F9-41AC-AB5F-FCE90B32BB1E}"/>
              </a:ext>
            </a:extLst>
          </p:cNvPr>
          <p:cNvSpPr txBox="1"/>
          <p:nvPr/>
        </p:nvSpPr>
        <p:spPr>
          <a:xfrm>
            <a:off x="1050718" y="510400"/>
            <a:ext cx="2687731" cy="276999"/>
          </a:xfrm>
          <a:prstGeom prst="rect">
            <a:avLst/>
          </a:prstGeom>
          <a:noFill/>
        </p:spPr>
        <p:txBody>
          <a:bodyPr wrap="square">
            <a:spAutoFit/>
          </a:bodyPr>
          <a:lstStyle/>
          <a:p>
            <a:pPr algn="ctr"/>
            <a:r>
              <a:rPr lang="en-US" sz="1200" b="1" dirty="0">
                <a:solidFill>
                  <a:srgbClr val="92D050"/>
                </a:solidFill>
              </a:rPr>
              <a:t>General view of the installation</a:t>
            </a:r>
          </a:p>
        </p:txBody>
      </p:sp>
      <p:pic>
        <p:nvPicPr>
          <p:cNvPr id="12" name="Рисунок 7">
            <a:extLst>
              <a:ext uri="{FF2B5EF4-FFF2-40B4-BE49-F238E27FC236}">
                <a16:creationId xmlns:a16="http://schemas.microsoft.com/office/drawing/2014/main" id="{16D66032-A70A-469A-8B82-1EB05413A3F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883" y="3222781"/>
            <a:ext cx="3021566" cy="1701550"/>
          </a:xfrm>
          <a:prstGeom prst="rect">
            <a:avLst/>
          </a:prstGeom>
          <a:noFill/>
          <a:ln>
            <a:noFill/>
          </a:ln>
        </p:spPr>
      </p:pic>
      <p:sp>
        <p:nvSpPr>
          <p:cNvPr id="14" name="TextBox 13">
            <a:extLst>
              <a:ext uri="{FF2B5EF4-FFF2-40B4-BE49-F238E27FC236}">
                <a16:creationId xmlns:a16="http://schemas.microsoft.com/office/drawing/2014/main" id="{F7A8B043-52A0-4A43-80FE-F910F83BF335}"/>
              </a:ext>
            </a:extLst>
          </p:cNvPr>
          <p:cNvSpPr txBox="1"/>
          <p:nvPr/>
        </p:nvSpPr>
        <p:spPr>
          <a:xfrm>
            <a:off x="1019268" y="2853448"/>
            <a:ext cx="2409722" cy="276999"/>
          </a:xfrm>
          <a:prstGeom prst="rect">
            <a:avLst/>
          </a:prstGeom>
          <a:noFill/>
        </p:spPr>
        <p:txBody>
          <a:bodyPr wrap="square">
            <a:spAutoFit/>
          </a:bodyPr>
          <a:lstStyle/>
          <a:p>
            <a:r>
              <a:rPr lang="en-US" sz="1200" b="1" dirty="0">
                <a:solidFill>
                  <a:srgbClr val="92D050"/>
                </a:solidFill>
              </a:rPr>
              <a:t>Raw material -  Polypropylene</a:t>
            </a:r>
          </a:p>
        </p:txBody>
      </p:sp>
      <p:sp>
        <p:nvSpPr>
          <p:cNvPr id="16" name="TextBox 15">
            <a:extLst>
              <a:ext uri="{FF2B5EF4-FFF2-40B4-BE49-F238E27FC236}">
                <a16:creationId xmlns:a16="http://schemas.microsoft.com/office/drawing/2014/main" id="{50955A7F-9DC7-441D-8111-4C15F339149B}"/>
              </a:ext>
            </a:extLst>
          </p:cNvPr>
          <p:cNvSpPr txBox="1"/>
          <p:nvPr/>
        </p:nvSpPr>
        <p:spPr>
          <a:xfrm>
            <a:off x="4305426" y="2761116"/>
            <a:ext cx="3561790" cy="461665"/>
          </a:xfrm>
          <a:prstGeom prst="rect">
            <a:avLst/>
          </a:prstGeom>
          <a:noFill/>
        </p:spPr>
        <p:txBody>
          <a:bodyPr wrap="square">
            <a:spAutoFit/>
          </a:bodyPr>
          <a:lstStyle/>
          <a:p>
            <a:pPr algn="ctr"/>
            <a:r>
              <a:rPr lang="en-US" sz="1200" b="1" dirty="0">
                <a:solidFill>
                  <a:srgbClr val="92D050"/>
                </a:solidFill>
              </a:rPr>
              <a:t>Finished product - Filter for water purification with a filtration rate of 1 to 5 microns</a:t>
            </a:r>
          </a:p>
        </p:txBody>
      </p:sp>
      <p:sp>
        <p:nvSpPr>
          <p:cNvPr id="18" name="TextBox 17">
            <a:extLst>
              <a:ext uri="{FF2B5EF4-FFF2-40B4-BE49-F238E27FC236}">
                <a16:creationId xmlns:a16="http://schemas.microsoft.com/office/drawing/2014/main" id="{34124C08-F127-4189-AB01-CC7DB39808A6}"/>
              </a:ext>
            </a:extLst>
          </p:cNvPr>
          <p:cNvSpPr txBox="1"/>
          <p:nvPr/>
        </p:nvSpPr>
        <p:spPr>
          <a:xfrm>
            <a:off x="4305426" y="470712"/>
            <a:ext cx="3561790" cy="461665"/>
          </a:xfrm>
          <a:prstGeom prst="rect">
            <a:avLst/>
          </a:prstGeom>
          <a:noFill/>
        </p:spPr>
        <p:txBody>
          <a:bodyPr wrap="square">
            <a:spAutoFit/>
          </a:bodyPr>
          <a:lstStyle/>
          <a:p>
            <a:pPr algn="ctr"/>
            <a:r>
              <a:rPr lang="en-US" sz="1200" b="1" dirty="0">
                <a:solidFill>
                  <a:srgbClr val="92D050"/>
                </a:solidFill>
              </a:rPr>
              <a:t>Working process - spilling polypropylene fiber onto the plastic filter core</a:t>
            </a:r>
          </a:p>
        </p:txBody>
      </p:sp>
    </p:spTree>
    <p:extLst>
      <p:ext uri="{BB962C8B-B14F-4D97-AF65-F5344CB8AC3E}">
        <p14:creationId xmlns:p14="http://schemas.microsoft.com/office/powerpoint/2010/main" val="2719414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2;p20">
            <a:extLst>
              <a:ext uri="{FF2B5EF4-FFF2-40B4-BE49-F238E27FC236}">
                <a16:creationId xmlns:a16="http://schemas.microsoft.com/office/drawing/2014/main" id="{CB5C42D5-D894-4A29-AEAA-5AC89DD1DF42}"/>
              </a:ext>
            </a:extLst>
          </p:cNvPr>
          <p:cNvSpPr txBox="1">
            <a:spLocks/>
          </p:cNvSpPr>
          <p:nvPr/>
        </p:nvSpPr>
        <p:spPr>
          <a:xfrm>
            <a:off x="1981200" y="261838"/>
            <a:ext cx="5537200"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600" b="1" dirty="0">
                <a:solidFill>
                  <a:srgbClr val="7FCA20"/>
                </a:solidFill>
                <a:latin typeface="Merriweather" panose="020B0604020202020204" charset="0"/>
              </a:rPr>
              <a:t>Base </a:t>
            </a:r>
            <a:r>
              <a:rPr lang="ru-RU" sz="1600" b="1" dirty="0">
                <a:solidFill>
                  <a:srgbClr val="7FCA20"/>
                </a:solidFill>
                <a:latin typeface="Merriweather" panose="020B0604020202020204" charset="0"/>
              </a:rPr>
              <a:t>№ </a:t>
            </a:r>
            <a:r>
              <a:rPr lang="en-US" sz="1600" b="1" dirty="0">
                <a:solidFill>
                  <a:srgbClr val="7FCA20"/>
                </a:solidFill>
                <a:latin typeface="Merriweather" panose="020B0604020202020204" charset="0"/>
              </a:rPr>
              <a:t>3: Warehouse for DG goods in </a:t>
            </a:r>
            <a:r>
              <a:rPr lang="en-US" sz="1600" b="1" dirty="0" err="1">
                <a:solidFill>
                  <a:srgbClr val="7FCA20"/>
                </a:solidFill>
                <a:latin typeface="Merriweather" panose="020B0604020202020204" charset="0"/>
              </a:rPr>
              <a:t>Balkanabat</a:t>
            </a:r>
            <a:r>
              <a:rPr lang="en-US" sz="1600" b="1" dirty="0">
                <a:solidFill>
                  <a:srgbClr val="7FCA20"/>
                </a:solidFill>
                <a:latin typeface="Merriweather" panose="020B0604020202020204" charset="0"/>
              </a:rPr>
              <a:t> and Nitrogen Plant under construction </a:t>
            </a:r>
          </a:p>
        </p:txBody>
      </p:sp>
      <p:pic>
        <p:nvPicPr>
          <p:cNvPr id="6" name="Picture 5">
            <a:extLst>
              <a:ext uri="{FF2B5EF4-FFF2-40B4-BE49-F238E27FC236}">
                <a16:creationId xmlns:a16="http://schemas.microsoft.com/office/drawing/2014/main" id="{DFF59987-54E3-4FD2-BFC9-3FFC325DC644}"/>
              </a:ext>
            </a:extLst>
          </p:cNvPr>
          <p:cNvPicPr>
            <a:picLocks noChangeAspect="1"/>
          </p:cNvPicPr>
          <p:nvPr/>
        </p:nvPicPr>
        <p:blipFill>
          <a:blip r:embed="rId2"/>
          <a:stretch>
            <a:fillRect/>
          </a:stretch>
        </p:blipFill>
        <p:spPr>
          <a:xfrm>
            <a:off x="489214" y="1129552"/>
            <a:ext cx="5329182" cy="3599760"/>
          </a:xfrm>
          <a:prstGeom prst="rect">
            <a:avLst/>
          </a:prstGeom>
        </p:spPr>
      </p:pic>
      <p:pic>
        <p:nvPicPr>
          <p:cNvPr id="9" name="Picture 8">
            <a:extLst>
              <a:ext uri="{FF2B5EF4-FFF2-40B4-BE49-F238E27FC236}">
                <a16:creationId xmlns:a16="http://schemas.microsoft.com/office/drawing/2014/main" id="{DF4879A5-F88C-4562-B3C7-10EBD21E053F}"/>
              </a:ext>
            </a:extLst>
          </p:cNvPr>
          <p:cNvPicPr>
            <a:picLocks noChangeAspect="1"/>
          </p:cNvPicPr>
          <p:nvPr/>
        </p:nvPicPr>
        <p:blipFill>
          <a:blip r:embed="rId3"/>
          <a:stretch>
            <a:fillRect/>
          </a:stretch>
        </p:blipFill>
        <p:spPr>
          <a:xfrm>
            <a:off x="6112768" y="817656"/>
            <a:ext cx="2712607" cy="1810568"/>
          </a:xfrm>
          <a:prstGeom prst="rect">
            <a:avLst/>
          </a:prstGeom>
        </p:spPr>
      </p:pic>
    </p:spTree>
    <p:extLst>
      <p:ext uri="{BB962C8B-B14F-4D97-AF65-F5344CB8AC3E}">
        <p14:creationId xmlns:p14="http://schemas.microsoft.com/office/powerpoint/2010/main" val="1494705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814AAE-B5BA-4881-ADBD-8EE5AC4F5C53}"/>
              </a:ext>
            </a:extLst>
          </p:cNvPr>
          <p:cNvPicPr>
            <a:picLocks noChangeAspect="1"/>
          </p:cNvPicPr>
          <p:nvPr/>
        </p:nvPicPr>
        <p:blipFill>
          <a:blip r:embed="rId2"/>
          <a:stretch>
            <a:fillRect/>
          </a:stretch>
        </p:blipFill>
        <p:spPr>
          <a:xfrm>
            <a:off x="4572000" y="1536324"/>
            <a:ext cx="3210786" cy="1806823"/>
          </a:xfrm>
          <a:prstGeom prst="rect">
            <a:avLst/>
          </a:prstGeom>
        </p:spPr>
      </p:pic>
      <p:pic>
        <p:nvPicPr>
          <p:cNvPr id="6" name="Picture 5">
            <a:extLst>
              <a:ext uri="{FF2B5EF4-FFF2-40B4-BE49-F238E27FC236}">
                <a16:creationId xmlns:a16="http://schemas.microsoft.com/office/drawing/2014/main" id="{64831B02-D174-4B46-B718-E1ADFB353500}"/>
              </a:ext>
            </a:extLst>
          </p:cNvPr>
          <p:cNvPicPr>
            <a:picLocks noChangeAspect="1"/>
          </p:cNvPicPr>
          <p:nvPr/>
        </p:nvPicPr>
        <p:blipFill>
          <a:blip r:embed="rId3"/>
          <a:stretch>
            <a:fillRect/>
          </a:stretch>
        </p:blipFill>
        <p:spPr>
          <a:xfrm>
            <a:off x="969513" y="1536323"/>
            <a:ext cx="3210787" cy="1806823"/>
          </a:xfrm>
          <a:prstGeom prst="rect">
            <a:avLst/>
          </a:prstGeom>
        </p:spPr>
      </p:pic>
      <p:sp>
        <p:nvSpPr>
          <p:cNvPr id="7" name="Google Shape;192;p20">
            <a:extLst>
              <a:ext uri="{FF2B5EF4-FFF2-40B4-BE49-F238E27FC236}">
                <a16:creationId xmlns:a16="http://schemas.microsoft.com/office/drawing/2014/main" id="{95D652A7-DD0B-4DC8-AE9B-776FA7600B5F}"/>
              </a:ext>
            </a:extLst>
          </p:cNvPr>
          <p:cNvSpPr txBox="1">
            <a:spLocks/>
          </p:cNvSpPr>
          <p:nvPr/>
        </p:nvSpPr>
        <p:spPr>
          <a:xfrm>
            <a:off x="3108905" y="324547"/>
            <a:ext cx="2926190"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spcBef>
                <a:spcPts val="600"/>
              </a:spcBef>
              <a:buSzPts val="2400"/>
            </a:pPr>
            <a:r>
              <a:rPr lang="en-US" sz="1800" b="1" dirty="0">
                <a:solidFill>
                  <a:srgbClr val="7FCA20"/>
                </a:solidFill>
                <a:latin typeface="Merriweather" panose="020B0604020202020204" charset="0"/>
              </a:rPr>
              <a:t>Warehouse on Base #3 </a:t>
            </a:r>
          </a:p>
        </p:txBody>
      </p:sp>
    </p:spTree>
    <p:extLst>
      <p:ext uri="{BB962C8B-B14F-4D97-AF65-F5344CB8AC3E}">
        <p14:creationId xmlns:p14="http://schemas.microsoft.com/office/powerpoint/2010/main" val="2486635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92;p20">
            <a:extLst>
              <a:ext uri="{FF2B5EF4-FFF2-40B4-BE49-F238E27FC236}">
                <a16:creationId xmlns:a16="http://schemas.microsoft.com/office/drawing/2014/main" id="{D0E687DB-F30A-433B-BD5E-924800DAA85B}"/>
              </a:ext>
            </a:extLst>
          </p:cNvPr>
          <p:cNvSpPr txBox="1">
            <a:spLocks/>
          </p:cNvSpPr>
          <p:nvPr/>
        </p:nvSpPr>
        <p:spPr>
          <a:xfrm>
            <a:off x="1981200" y="261838"/>
            <a:ext cx="5537200"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1600" b="1" dirty="0">
                <a:solidFill>
                  <a:srgbClr val="7FCA20"/>
                </a:solidFill>
                <a:latin typeface="Merriweather" panose="020B0604020202020204" charset="0"/>
              </a:rPr>
              <a:t>Base </a:t>
            </a:r>
            <a:r>
              <a:rPr lang="ru-RU" sz="1600" b="1" dirty="0">
                <a:solidFill>
                  <a:srgbClr val="7FCA20"/>
                </a:solidFill>
                <a:latin typeface="Merriweather" panose="020B0604020202020204" charset="0"/>
              </a:rPr>
              <a:t>№ </a:t>
            </a:r>
            <a:r>
              <a:rPr lang="en-US" sz="1600" b="1" dirty="0">
                <a:solidFill>
                  <a:srgbClr val="7FCA20"/>
                </a:solidFill>
                <a:latin typeface="Merriweather" panose="020B0604020202020204" charset="0"/>
              </a:rPr>
              <a:t>4: Pallet Plant with a Warehouse</a:t>
            </a:r>
          </a:p>
        </p:txBody>
      </p:sp>
      <p:pic>
        <p:nvPicPr>
          <p:cNvPr id="5" name="Picture 4">
            <a:extLst>
              <a:ext uri="{FF2B5EF4-FFF2-40B4-BE49-F238E27FC236}">
                <a16:creationId xmlns:a16="http://schemas.microsoft.com/office/drawing/2014/main" id="{30371A11-2EB1-4DCE-B63E-0F028B3970B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48841" y="1319544"/>
            <a:ext cx="2575852" cy="1455755"/>
          </a:xfrm>
          <a:prstGeom prst="rect">
            <a:avLst/>
          </a:prstGeom>
        </p:spPr>
      </p:pic>
      <p:pic>
        <p:nvPicPr>
          <p:cNvPr id="7" name="Picture 6">
            <a:extLst>
              <a:ext uri="{FF2B5EF4-FFF2-40B4-BE49-F238E27FC236}">
                <a16:creationId xmlns:a16="http://schemas.microsoft.com/office/drawing/2014/main" id="{D9F5E310-4F43-4264-83A6-2F84912C4D8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40883" y="1326382"/>
            <a:ext cx="2575852" cy="1448917"/>
          </a:xfrm>
          <a:prstGeom prst="rect">
            <a:avLst/>
          </a:prstGeom>
        </p:spPr>
      </p:pic>
      <p:pic>
        <p:nvPicPr>
          <p:cNvPr id="9" name="Picture 8">
            <a:extLst>
              <a:ext uri="{FF2B5EF4-FFF2-40B4-BE49-F238E27FC236}">
                <a16:creationId xmlns:a16="http://schemas.microsoft.com/office/drawing/2014/main" id="{FFDE677E-E441-41CD-B311-238333F6CB2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40883" y="3070144"/>
            <a:ext cx="2575852" cy="1449381"/>
          </a:xfrm>
          <a:prstGeom prst="rect">
            <a:avLst/>
          </a:prstGeom>
        </p:spPr>
      </p:pic>
      <p:pic>
        <p:nvPicPr>
          <p:cNvPr id="11" name="Picture 10">
            <a:extLst>
              <a:ext uri="{FF2B5EF4-FFF2-40B4-BE49-F238E27FC236}">
                <a16:creationId xmlns:a16="http://schemas.microsoft.com/office/drawing/2014/main" id="{5FD48F5E-31FB-4FE5-A122-A4F93FF1DC9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48841" y="3063770"/>
            <a:ext cx="2575852" cy="1455755"/>
          </a:xfrm>
          <a:prstGeom prst="rect">
            <a:avLst/>
          </a:prstGeom>
        </p:spPr>
      </p:pic>
      <p:pic>
        <p:nvPicPr>
          <p:cNvPr id="13" name="Picture 12">
            <a:extLst>
              <a:ext uri="{FF2B5EF4-FFF2-40B4-BE49-F238E27FC236}">
                <a16:creationId xmlns:a16="http://schemas.microsoft.com/office/drawing/2014/main" id="{4FF6FF5A-351B-4FB7-BD41-542B37DB396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232926" y="1332755"/>
            <a:ext cx="2570949" cy="1449382"/>
          </a:xfrm>
          <a:prstGeom prst="rect">
            <a:avLst/>
          </a:prstGeom>
        </p:spPr>
      </p:pic>
      <p:pic>
        <p:nvPicPr>
          <p:cNvPr id="15" name="Picture 14">
            <a:extLst>
              <a:ext uri="{FF2B5EF4-FFF2-40B4-BE49-F238E27FC236}">
                <a16:creationId xmlns:a16="http://schemas.microsoft.com/office/drawing/2014/main" id="{7A4040BA-F4DC-49AB-A136-3561CC5B6B1A}"/>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232925" y="3070144"/>
            <a:ext cx="2558544" cy="1455755"/>
          </a:xfrm>
          <a:prstGeom prst="rect">
            <a:avLst/>
          </a:prstGeom>
        </p:spPr>
      </p:pic>
    </p:spTree>
    <p:extLst>
      <p:ext uri="{BB962C8B-B14F-4D97-AF65-F5344CB8AC3E}">
        <p14:creationId xmlns:p14="http://schemas.microsoft.com/office/powerpoint/2010/main" val="2769938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7039D14A-EC94-4ACB-A421-4C60F1F91DEC}"/>
              </a:ext>
            </a:extLst>
          </p:cNvPr>
          <p:cNvPicPr>
            <a:picLocks noChangeAspect="1"/>
          </p:cNvPicPr>
          <p:nvPr/>
        </p:nvPicPr>
        <p:blipFill>
          <a:blip r:embed="rId2"/>
          <a:stretch>
            <a:fillRect/>
          </a:stretch>
        </p:blipFill>
        <p:spPr>
          <a:xfrm>
            <a:off x="678314" y="996950"/>
            <a:ext cx="3727603" cy="2635250"/>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F090612C-A4B0-4236-9A7A-2041F810BAE6}"/>
              </a:ext>
            </a:extLst>
          </p:cNvPr>
          <p:cNvPicPr>
            <a:picLocks noChangeAspect="1"/>
          </p:cNvPicPr>
          <p:nvPr/>
        </p:nvPicPr>
        <p:blipFill>
          <a:blip r:embed="rId3"/>
          <a:stretch>
            <a:fillRect/>
          </a:stretch>
        </p:blipFill>
        <p:spPr>
          <a:xfrm>
            <a:off x="4617433" y="996950"/>
            <a:ext cx="3727603" cy="2635250"/>
          </a:xfrm>
          <a:prstGeom prst="rect">
            <a:avLst/>
          </a:prstGeom>
        </p:spPr>
      </p:pic>
      <p:sp>
        <p:nvSpPr>
          <p:cNvPr id="8" name="Google Shape;192;p20">
            <a:extLst>
              <a:ext uri="{FF2B5EF4-FFF2-40B4-BE49-F238E27FC236}">
                <a16:creationId xmlns:a16="http://schemas.microsoft.com/office/drawing/2014/main" id="{9862A7C2-9D87-4205-B915-E10757A15AAB}"/>
              </a:ext>
            </a:extLst>
          </p:cNvPr>
          <p:cNvSpPr txBox="1">
            <a:spLocks/>
          </p:cNvSpPr>
          <p:nvPr/>
        </p:nvSpPr>
        <p:spPr>
          <a:xfrm>
            <a:off x="2405538" y="326937"/>
            <a:ext cx="4332924" cy="3936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b="1" dirty="0">
                <a:solidFill>
                  <a:srgbClr val="7FCA20"/>
                </a:solidFill>
                <a:latin typeface="Merriweather" panose="020B0604020202020204" charset="0"/>
              </a:rPr>
              <a:t>Pallet Samples</a:t>
            </a:r>
          </a:p>
        </p:txBody>
      </p:sp>
    </p:spTree>
    <p:extLst>
      <p:ext uri="{BB962C8B-B14F-4D97-AF65-F5344CB8AC3E}">
        <p14:creationId xmlns:p14="http://schemas.microsoft.com/office/powerpoint/2010/main" val="1420951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engineering drawing, schematic&#10;&#10;Description automatically generated">
            <a:extLst>
              <a:ext uri="{FF2B5EF4-FFF2-40B4-BE49-F238E27FC236}">
                <a16:creationId xmlns:a16="http://schemas.microsoft.com/office/drawing/2014/main" id="{C976B7B9-050D-4BC9-ADA7-6437C2B7497D}"/>
              </a:ext>
            </a:extLst>
          </p:cNvPr>
          <p:cNvPicPr>
            <a:picLocks noChangeAspect="1"/>
          </p:cNvPicPr>
          <p:nvPr/>
        </p:nvPicPr>
        <p:blipFill>
          <a:blip r:embed="rId2"/>
          <a:stretch>
            <a:fillRect/>
          </a:stretch>
        </p:blipFill>
        <p:spPr>
          <a:xfrm>
            <a:off x="480132" y="1009650"/>
            <a:ext cx="3754550" cy="2654300"/>
          </a:xfrm>
          <a:prstGeom prst="rect">
            <a:avLst/>
          </a:prstGeom>
        </p:spPr>
      </p:pic>
      <p:pic>
        <p:nvPicPr>
          <p:cNvPr id="6" name="Picture 5" descr="Graphical user interface, diagram, application&#10;&#10;Description automatically generated">
            <a:extLst>
              <a:ext uri="{FF2B5EF4-FFF2-40B4-BE49-F238E27FC236}">
                <a16:creationId xmlns:a16="http://schemas.microsoft.com/office/drawing/2014/main" id="{6CF39A87-50A4-49A7-8791-2BC6502125A0}"/>
              </a:ext>
            </a:extLst>
          </p:cNvPr>
          <p:cNvPicPr>
            <a:picLocks noChangeAspect="1"/>
          </p:cNvPicPr>
          <p:nvPr/>
        </p:nvPicPr>
        <p:blipFill>
          <a:blip r:embed="rId3"/>
          <a:stretch>
            <a:fillRect/>
          </a:stretch>
        </p:blipFill>
        <p:spPr>
          <a:xfrm>
            <a:off x="4366332" y="1009650"/>
            <a:ext cx="3754550" cy="2654300"/>
          </a:xfrm>
          <a:prstGeom prst="rect">
            <a:avLst/>
          </a:prstGeom>
        </p:spPr>
      </p:pic>
      <p:sp>
        <p:nvSpPr>
          <p:cNvPr id="9" name="TextBox 8">
            <a:extLst>
              <a:ext uri="{FF2B5EF4-FFF2-40B4-BE49-F238E27FC236}">
                <a16:creationId xmlns:a16="http://schemas.microsoft.com/office/drawing/2014/main" id="{D4733DBF-BEA9-4607-9D6A-7DA90289C582}"/>
              </a:ext>
            </a:extLst>
          </p:cNvPr>
          <p:cNvSpPr txBox="1"/>
          <p:nvPr/>
        </p:nvSpPr>
        <p:spPr>
          <a:xfrm>
            <a:off x="1577207" y="433487"/>
            <a:ext cx="5314950" cy="307777"/>
          </a:xfrm>
          <a:prstGeom prst="rect">
            <a:avLst/>
          </a:prstGeom>
          <a:noFill/>
        </p:spPr>
        <p:txBody>
          <a:bodyPr wrap="square">
            <a:spAutoFit/>
          </a:bodyPr>
          <a:lstStyle/>
          <a:p>
            <a:pPr marL="76200" algn="ctr">
              <a:spcBef>
                <a:spcPts val="600"/>
              </a:spcBef>
              <a:buSzPts val="2400"/>
            </a:pPr>
            <a:r>
              <a:rPr lang="en-US" b="1" dirty="0">
                <a:solidFill>
                  <a:srgbClr val="7FCA20"/>
                </a:solidFill>
                <a:latin typeface="Merriweather" panose="020B0604020202020204" charset="0"/>
              </a:rPr>
              <a:t>Pallet Specification</a:t>
            </a:r>
          </a:p>
        </p:txBody>
      </p:sp>
    </p:spTree>
    <p:extLst>
      <p:ext uri="{BB962C8B-B14F-4D97-AF65-F5344CB8AC3E}">
        <p14:creationId xmlns:p14="http://schemas.microsoft.com/office/powerpoint/2010/main" val="640577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with medium confidence">
            <a:extLst>
              <a:ext uri="{FF2B5EF4-FFF2-40B4-BE49-F238E27FC236}">
                <a16:creationId xmlns:a16="http://schemas.microsoft.com/office/drawing/2014/main" id="{C61A3368-AFA4-450F-8AA3-CF5033B77E8F}"/>
              </a:ext>
            </a:extLst>
          </p:cNvPr>
          <p:cNvPicPr>
            <a:picLocks noChangeAspect="1"/>
          </p:cNvPicPr>
          <p:nvPr/>
        </p:nvPicPr>
        <p:blipFill>
          <a:blip r:embed="rId2"/>
          <a:stretch>
            <a:fillRect/>
          </a:stretch>
        </p:blipFill>
        <p:spPr>
          <a:xfrm>
            <a:off x="990600" y="167800"/>
            <a:ext cx="6800850" cy="4807899"/>
          </a:xfrm>
          <a:prstGeom prst="rect">
            <a:avLst/>
          </a:prstGeom>
        </p:spPr>
      </p:pic>
    </p:spTree>
    <p:extLst>
      <p:ext uri="{BB962C8B-B14F-4D97-AF65-F5344CB8AC3E}">
        <p14:creationId xmlns:p14="http://schemas.microsoft.com/office/powerpoint/2010/main" val="3225382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8"/>
          <p:cNvSpPr txBox="1">
            <a:spLocks noGrp="1"/>
          </p:cNvSpPr>
          <p:nvPr>
            <p:ph type="ctrTitle"/>
          </p:nvPr>
        </p:nvSpPr>
        <p:spPr>
          <a:xfrm>
            <a:off x="1790700" y="2099613"/>
            <a:ext cx="5562600" cy="582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t>Company overview</a:t>
            </a:r>
            <a:endParaRPr dirty="0"/>
          </a:p>
        </p:txBody>
      </p:sp>
      <p:grpSp>
        <p:nvGrpSpPr>
          <p:cNvPr id="9" name="Google Shape;867;p50">
            <a:extLst>
              <a:ext uri="{FF2B5EF4-FFF2-40B4-BE49-F238E27FC236}">
                <a16:creationId xmlns:a16="http://schemas.microsoft.com/office/drawing/2014/main" id="{F8F73621-6C08-4CFB-B69B-3F9139C6E245}"/>
              </a:ext>
            </a:extLst>
          </p:cNvPr>
          <p:cNvGrpSpPr/>
          <p:nvPr/>
        </p:nvGrpSpPr>
        <p:grpSpPr>
          <a:xfrm>
            <a:off x="3975389" y="3066369"/>
            <a:ext cx="824988" cy="841976"/>
            <a:chOff x="3955900" y="2984500"/>
            <a:chExt cx="414000" cy="422525"/>
          </a:xfrm>
          <a:solidFill>
            <a:schemeClr val="bg1"/>
          </a:solidFill>
        </p:grpSpPr>
        <p:sp>
          <p:nvSpPr>
            <p:cNvPr id="10" name="Google Shape;868;p50">
              <a:extLst>
                <a:ext uri="{FF2B5EF4-FFF2-40B4-BE49-F238E27FC236}">
                  <a16:creationId xmlns:a16="http://schemas.microsoft.com/office/drawing/2014/main" id="{C3A0E579-DC4E-4F72-A6D3-DD1286C8F1A3}"/>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 name="Google Shape;869;p50">
              <a:extLst>
                <a:ext uri="{FF2B5EF4-FFF2-40B4-BE49-F238E27FC236}">
                  <a16:creationId xmlns:a16="http://schemas.microsoft.com/office/drawing/2014/main" id="{E04C2B74-4ABB-45A4-B463-D561B3B49AE6}"/>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 name="Google Shape;870;p50">
              <a:extLst>
                <a:ext uri="{FF2B5EF4-FFF2-40B4-BE49-F238E27FC236}">
                  <a16:creationId xmlns:a16="http://schemas.microsoft.com/office/drawing/2014/main" id="{FC91289C-E87E-4E99-8045-B72275FF763B}"/>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7"/>
          <p:cNvSpPr txBox="1">
            <a:spLocks noGrp="1"/>
          </p:cNvSpPr>
          <p:nvPr>
            <p:ph type="ctrTitle" idx="4294967295"/>
          </p:nvPr>
        </p:nvSpPr>
        <p:spPr>
          <a:xfrm>
            <a:off x="2428630" y="395546"/>
            <a:ext cx="4131942" cy="725516"/>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3200" i="1" dirty="0">
                <a:solidFill>
                  <a:srgbClr val="00B0F0"/>
                </a:solidFill>
              </a:rPr>
              <a:t>Thanks!</a:t>
            </a:r>
            <a:endParaRPr sz="3200" i="1" dirty="0">
              <a:solidFill>
                <a:srgbClr val="00B0F0"/>
              </a:solidFill>
            </a:endParaRPr>
          </a:p>
        </p:txBody>
      </p:sp>
      <p:sp>
        <p:nvSpPr>
          <p:cNvPr id="404" name="Google Shape;404;p37"/>
          <p:cNvSpPr txBox="1">
            <a:spLocks noGrp="1"/>
          </p:cNvSpPr>
          <p:nvPr>
            <p:ph type="subTitle" idx="4294967295"/>
          </p:nvPr>
        </p:nvSpPr>
        <p:spPr>
          <a:xfrm>
            <a:off x="3052701" y="2891200"/>
            <a:ext cx="2634017" cy="607326"/>
          </a:xfrm>
          <a:prstGeom prst="rect">
            <a:avLst/>
          </a:prstGeom>
        </p:spPr>
        <p:txBody>
          <a:bodyPr spcFirstLastPara="1" wrap="square" lIns="0" tIns="0" rIns="0" bIns="0" anchor="t" anchorCtr="0">
            <a:noAutofit/>
          </a:bodyPr>
          <a:lstStyle/>
          <a:p>
            <a:pPr marL="114300" lvl="0" indent="0" algn="ctr" rtl="0">
              <a:spcBef>
                <a:spcPts val="600"/>
              </a:spcBef>
              <a:spcAft>
                <a:spcPts val="0"/>
              </a:spcAft>
              <a:buSzPts val="1800"/>
              <a:buNone/>
            </a:pPr>
            <a:r>
              <a:rPr lang="en-US" sz="1200" dirty="0"/>
              <a:t>Operational office: Office 41-A, Almas Tower, JLT, Dubai, UAE</a:t>
            </a:r>
          </a:p>
          <a:p>
            <a:pPr marL="114300" lvl="0" indent="0" algn="ctr" rtl="0">
              <a:spcBef>
                <a:spcPts val="600"/>
              </a:spcBef>
              <a:spcAft>
                <a:spcPts val="0"/>
              </a:spcAft>
              <a:buSzPts val="1800"/>
              <a:buNone/>
            </a:pPr>
            <a:r>
              <a:rPr lang="en-US" sz="1200" dirty="0"/>
              <a:t>Registered office: Office LB14305, Jebel Ali Free Zone, Dubai, UAE P.O. Box 263022</a:t>
            </a:r>
          </a:p>
        </p:txBody>
      </p:sp>
      <p:sp>
        <p:nvSpPr>
          <p:cNvPr id="6" name="Google Shape;724;p50">
            <a:extLst>
              <a:ext uri="{FF2B5EF4-FFF2-40B4-BE49-F238E27FC236}">
                <a16:creationId xmlns:a16="http://schemas.microsoft.com/office/drawing/2014/main" id="{DD141BE3-D01A-42AF-9C8C-064D9710B109}"/>
              </a:ext>
            </a:extLst>
          </p:cNvPr>
          <p:cNvSpPr/>
          <p:nvPr/>
        </p:nvSpPr>
        <p:spPr>
          <a:xfrm>
            <a:off x="4202589" y="2362252"/>
            <a:ext cx="334240" cy="418996"/>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7" name="Google Shape;785;p50">
            <a:extLst>
              <a:ext uri="{FF2B5EF4-FFF2-40B4-BE49-F238E27FC236}">
                <a16:creationId xmlns:a16="http://schemas.microsoft.com/office/drawing/2014/main" id="{62A7F685-0FB3-4BB3-9D98-8CF95D133CFF}"/>
              </a:ext>
            </a:extLst>
          </p:cNvPr>
          <p:cNvGrpSpPr/>
          <p:nvPr/>
        </p:nvGrpSpPr>
        <p:grpSpPr>
          <a:xfrm>
            <a:off x="1658860" y="2202929"/>
            <a:ext cx="518964" cy="344480"/>
            <a:chOff x="559275" y="1683950"/>
            <a:chExt cx="466500" cy="327300"/>
          </a:xfrm>
        </p:grpSpPr>
        <p:sp>
          <p:nvSpPr>
            <p:cNvPr id="8" name="Google Shape;786;p50">
              <a:extLst>
                <a:ext uri="{FF2B5EF4-FFF2-40B4-BE49-F238E27FC236}">
                  <a16:creationId xmlns:a16="http://schemas.microsoft.com/office/drawing/2014/main" id="{0767802B-D143-4005-832C-736C0A28CCF2}"/>
                </a:ext>
              </a:extLst>
            </p:cNvPr>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 name="Google Shape;787;p50">
              <a:extLst>
                <a:ext uri="{FF2B5EF4-FFF2-40B4-BE49-F238E27FC236}">
                  <a16:creationId xmlns:a16="http://schemas.microsoft.com/office/drawing/2014/main" id="{95B38137-AE9C-45B8-BB06-95111F3375ED}"/>
                </a:ext>
              </a:extLst>
            </p:cNvPr>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0" name="Google Shape;856;p50">
            <a:extLst>
              <a:ext uri="{FF2B5EF4-FFF2-40B4-BE49-F238E27FC236}">
                <a16:creationId xmlns:a16="http://schemas.microsoft.com/office/drawing/2014/main" id="{C795C3F5-752C-417D-B695-77B6CFA3B774}"/>
              </a:ext>
            </a:extLst>
          </p:cNvPr>
          <p:cNvSpPr/>
          <p:nvPr/>
        </p:nvSpPr>
        <p:spPr>
          <a:xfrm>
            <a:off x="6479395" y="2228549"/>
            <a:ext cx="261663" cy="428895"/>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 name="Google Shape;907;p50">
            <a:extLst>
              <a:ext uri="{FF2B5EF4-FFF2-40B4-BE49-F238E27FC236}">
                <a16:creationId xmlns:a16="http://schemas.microsoft.com/office/drawing/2014/main" id="{AFA26EE1-C14E-4E1B-AF0F-300C1A9447F8}"/>
              </a:ext>
            </a:extLst>
          </p:cNvPr>
          <p:cNvSpPr/>
          <p:nvPr/>
        </p:nvSpPr>
        <p:spPr>
          <a:xfrm>
            <a:off x="1656135" y="3747201"/>
            <a:ext cx="521689" cy="493538"/>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 name="TextBox 12">
            <a:extLst>
              <a:ext uri="{FF2B5EF4-FFF2-40B4-BE49-F238E27FC236}">
                <a16:creationId xmlns:a16="http://schemas.microsoft.com/office/drawing/2014/main" id="{04709881-C540-476D-B889-3F5F38A01F9A}"/>
              </a:ext>
            </a:extLst>
          </p:cNvPr>
          <p:cNvSpPr txBox="1"/>
          <p:nvPr/>
        </p:nvSpPr>
        <p:spPr>
          <a:xfrm>
            <a:off x="3484434" y="1122800"/>
            <a:ext cx="2020334" cy="600164"/>
          </a:xfrm>
          <a:prstGeom prst="rect">
            <a:avLst/>
          </a:prstGeom>
          <a:noFill/>
        </p:spPr>
        <p:txBody>
          <a:bodyPr wrap="square">
            <a:spAutoFit/>
          </a:bodyPr>
          <a:lstStyle/>
          <a:p>
            <a:pPr marL="0" lvl="0" indent="0" algn="ctr" rtl="0">
              <a:spcBef>
                <a:spcPts val="600"/>
              </a:spcBef>
              <a:spcAft>
                <a:spcPts val="0"/>
              </a:spcAft>
              <a:buNone/>
            </a:pPr>
            <a:r>
              <a:rPr lang="en-US" sz="1400" b="1" dirty="0">
                <a:solidFill>
                  <a:schemeClr val="accent4"/>
                </a:solidFill>
                <a:latin typeface="IBM Plex Sans Light" panose="020B0604020202020204" charset="0"/>
              </a:rPr>
              <a:t>Any questions?</a:t>
            </a:r>
          </a:p>
          <a:p>
            <a:pPr marL="0" lvl="0" indent="0" algn="ctr" rtl="0">
              <a:spcBef>
                <a:spcPts val="600"/>
              </a:spcBef>
              <a:spcAft>
                <a:spcPts val="0"/>
              </a:spcAft>
              <a:buNone/>
            </a:pPr>
            <a:r>
              <a:rPr lang="en-US" sz="1400" dirty="0">
                <a:latin typeface="IBM Plex Sans Light" panose="020B0604020202020204" charset="0"/>
              </a:rPr>
              <a:t>You can find us at:</a:t>
            </a:r>
          </a:p>
        </p:txBody>
      </p:sp>
      <p:sp>
        <p:nvSpPr>
          <p:cNvPr id="15" name="TextBox 14">
            <a:extLst>
              <a:ext uri="{FF2B5EF4-FFF2-40B4-BE49-F238E27FC236}">
                <a16:creationId xmlns:a16="http://schemas.microsoft.com/office/drawing/2014/main" id="{1871ED43-3651-4CA6-B8F3-269131E61A20}"/>
              </a:ext>
            </a:extLst>
          </p:cNvPr>
          <p:cNvSpPr txBox="1"/>
          <p:nvPr/>
        </p:nvSpPr>
        <p:spPr>
          <a:xfrm>
            <a:off x="833474" y="2764466"/>
            <a:ext cx="2628652" cy="276999"/>
          </a:xfrm>
          <a:prstGeom prst="rect">
            <a:avLst/>
          </a:prstGeom>
          <a:noFill/>
        </p:spPr>
        <p:txBody>
          <a:bodyPr wrap="square">
            <a:spAutoFit/>
          </a:bodyPr>
          <a:lstStyle/>
          <a:p>
            <a:pPr marL="114300" lvl="0" indent="0" algn="l" rtl="0">
              <a:spcBef>
                <a:spcPts val="600"/>
              </a:spcBef>
              <a:spcAft>
                <a:spcPts val="0"/>
              </a:spcAft>
              <a:buSzPts val="1800"/>
              <a:buNone/>
            </a:pPr>
            <a:r>
              <a:rPr lang="en-US" sz="1200" dirty="0">
                <a:latin typeface="IBM Plex Sans Light" panose="020B0604020202020204" charset="0"/>
                <a:hlinkClick r:id="rId3"/>
              </a:rPr>
              <a:t>office.dxb@gammatm.com</a:t>
            </a:r>
            <a:endParaRPr lang="en-US" sz="1200" dirty="0">
              <a:latin typeface="IBM Plex Sans Light" panose="020B0604020202020204" charset="0"/>
            </a:endParaRPr>
          </a:p>
        </p:txBody>
      </p:sp>
      <p:sp>
        <p:nvSpPr>
          <p:cNvPr id="17" name="TextBox 16">
            <a:extLst>
              <a:ext uri="{FF2B5EF4-FFF2-40B4-BE49-F238E27FC236}">
                <a16:creationId xmlns:a16="http://schemas.microsoft.com/office/drawing/2014/main" id="{6BAF5026-F218-4029-B733-C2B8486F1349}"/>
              </a:ext>
            </a:extLst>
          </p:cNvPr>
          <p:cNvSpPr txBox="1"/>
          <p:nvPr/>
        </p:nvSpPr>
        <p:spPr>
          <a:xfrm>
            <a:off x="5771861" y="2742241"/>
            <a:ext cx="1902199" cy="538609"/>
          </a:xfrm>
          <a:prstGeom prst="rect">
            <a:avLst/>
          </a:prstGeom>
          <a:noFill/>
        </p:spPr>
        <p:txBody>
          <a:bodyPr wrap="square">
            <a:spAutoFit/>
          </a:bodyPr>
          <a:lstStyle/>
          <a:p>
            <a:pPr marL="114300">
              <a:spcBef>
                <a:spcPts val="600"/>
              </a:spcBef>
              <a:buSzPts val="1800"/>
            </a:pPr>
            <a:r>
              <a:rPr lang="en-US" sz="1200" dirty="0">
                <a:latin typeface="IBM Plex Sans Light" panose="020B0604020202020204" charset="0"/>
              </a:rPr>
              <a:t>+971 4 453 9409</a:t>
            </a:r>
          </a:p>
          <a:p>
            <a:pPr marL="114300" lvl="0" indent="0" algn="l" rtl="0">
              <a:spcBef>
                <a:spcPts val="600"/>
              </a:spcBef>
              <a:spcAft>
                <a:spcPts val="0"/>
              </a:spcAft>
              <a:buSzPts val="1800"/>
              <a:buNone/>
            </a:pPr>
            <a:r>
              <a:rPr lang="en-US" sz="1200" dirty="0">
                <a:latin typeface="IBM Plex Sans Light" panose="020B0604020202020204" charset="0"/>
              </a:rPr>
              <a:t>+971 4 887 0471</a:t>
            </a:r>
          </a:p>
        </p:txBody>
      </p:sp>
      <p:sp>
        <p:nvSpPr>
          <p:cNvPr id="19" name="TextBox 18">
            <a:extLst>
              <a:ext uri="{FF2B5EF4-FFF2-40B4-BE49-F238E27FC236}">
                <a16:creationId xmlns:a16="http://schemas.microsoft.com/office/drawing/2014/main" id="{5194F6A0-1F16-4C9D-BB41-2CAFD3BF6FC3}"/>
              </a:ext>
            </a:extLst>
          </p:cNvPr>
          <p:cNvSpPr txBox="1"/>
          <p:nvPr/>
        </p:nvSpPr>
        <p:spPr>
          <a:xfrm>
            <a:off x="915635" y="4272035"/>
            <a:ext cx="2002690" cy="276999"/>
          </a:xfrm>
          <a:prstGeom prst="rect">
            <a:avLst/>
          </a:prstGeom>
          <a:noFill/>
        </p:spPr>
        <p:txBody>
          <a:bodyPr wrap="square">
            <a:spAutoFit/>
          </a:bodyPr>
          <a:lstStyle/>
          <a:p>
            <a:pPr marL="114300" lvl="0" indent="0" algn="l" rtl="0">
              <a:spcBef>
                <a:spcPts val="600"/>
              </a:spcBef>
              <a:spcAft>
                <a:spcPts val="0"/>
              </a:spcAft>
              <a:buSzPts val="1800"/>
              <a:buNone/>
            </a:pPr>
            <a:r>
              <a:rPr lang="en-US" sz="1200" dirty="0">
                <a:latin typeface="IBM Plex Sans Light" panose="020B0604020202020204" charset="0"/>
              </a:rPr>
              <a:t>www.gammatm.com</a:t>
            </a:r>
          </a:p>
        </p:txBody>
      </p:sp>
      <p:sp>
        <p:nvSpPr>
          <p:cNvPr id="20" name="TextBox 19">
            <a:extLst>
              <a:ext uri="{FF2B5EF4-FFF2-40B4-BE49-F238E27FC236}">
                <a16:creationId xmlns:a16="http://schemas.microsoft.com/office/drawing/2014/main" id="{B57FDA0E-F728-44AE-8911-3C8B46522674}"/>
              </a:ext>
            </a:extLst>
          </p:cNvPr>
          <p:cNvSpPr txBox="1"/>
          <p:nvPr/>
        </p:nvSpPr>
        <p:spPr>
          <a:xfrm>
            <a:off x="5813704" y="4255763"/>
            <a:ext cx="1902199" cy="276999"/>
          </a:xfrm>
          <a:prstGeom prst="rect">
            <a:avLst/>
          </a:prstGeom>
          <a:noFill/>
        </p:spPr>
        <p:txBody>
          <a:bodyPr wrap="square">
            <a:spAutoFit/>
          </a:bodyPr>
          <a:lstStyle/>
          <a:p>
            <a:pPr marL="114300" lvl="0" indent="0" algn="l" rtl="0">
              <a:spcBef>
                <a:spcPts val="600"/>
              </a:spcBef>
              <a:spcAft>
                <a:spcPts val="0"/>
              </a:spcAft>
              <a:buSzPts val="1800"/>
              <a:buNone/>
            </a:pPr>
            <a:r>
              <a:rPr lang="en-US" sz="1200" dirty="0">
                <a:latin typeface="IBM Plex Sans Light" panose="020B0604020202020204" charset="0"/>
              </a:rPr>
              <a:t>+971 4 453 9410</a:t>
            </a:r>
          </a:p>
        </p:txBody>
      </p:sp>
      <p:pic>
        <p:nvPicPr>
          <p:cNvPr id="5122" name="Picture 2" descr="Fax icon - Download on Iconfinder on Iconfinder">
            <a:extLst>
              <a:ext uri="{FF2B5EF4-FFF2-40B4-BE49-F238E27FC236}">
                <a16:creationId xmlns:a16="http://schemas.microsoft.com/office/drawing/2014/main" id="{6E6BDDCB-E6D7-4C21-9E4D-3C9B8372E46E}"/>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19185" y="3617729"/>
            <a:ext cx="582085" cy="5820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9"/>
          <p:cNvSpPr txBox="1">
            <a:spLocks noGrp="1"/>
          </p:cNvSpPr>
          <p:nvPr>
            <p:ph type="body" idx="1"/>
          </p:nvPr>
        </p:nvSpPr>
        <p:spPr>
          <a:xfrm>
            <a:off x="2746950" y="1037200"/>
            <a:ext cx="3650100" cy="3069000"/>
          </a:xfrm>
          <a:prstGeom prst="rect">
            <a:avLst/>
          </a:prstGeom>
        </p:spPr>
        <p:txBody>
          <a:bodyPr spcFirstLastPara="1" wrap="square" lIns="0" tIns="0" rIns="0" bIns="0" anchor="ctr" anchorCtr="0">
            <a:noAutofit/>
          </a:bodyPr>
          <a:lstStyle/>
          <a:p>
            <a:pPr marL="0" lvl="0" indent="0" algn="ctr" rtl="0">
              <a:spcBef>
                <a:spcPts val="600"/>
              </a:spcBef>
              <a:spcAft>
                <a:spcPts val="0"/>
              </a:spcAft>
              <a:buNone/>
            </a:pPr>
            <a:r>
              <a:rPr lang="en-US" dirty="0"/>
              <a:t>We make your gears spin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1"/>
          <p:cNvSpPr txBox="1">
            <a:spLocks noGrp="1"/>
          </p:cNvSpPr>
          <p:nvPr>
            <p:ph type="ctrTitle" idx="4294967295"/>
          </p:nvPr>
        </p:nvSpPr>
        <p:spPr>
          <a:xfrm>
            <a:off x="2510936" y="341658"/>
            <a:ext cx="3527875" cy="747371"/>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3000" dirty="0"/>
              <a:t>Vision</a:t>
            </a:r>
            <a:endParaRPr sz="3000" dirty="0"/>
          </a:p>
        </p:txBody>
      </p:sp>
      <p:sp>
        <p:nvSpPr>
          <p:cNvPr id="18" name="Google Shape;192;p20">
            <a:extLst>
              <a:ext uri="{FF2B5EF4-FFF2-40B4-BE49-F238E27FC236}">
                <a16:creationId xmlns:a16="http://schemas.microsoft.com/office/drawing/2014/main" id="{77CD6BB1-B1DC-4B3D-9955-D198EEEF21E9}"/>
              </a:ext>
            </a:extLst>
          </p:cNvPr>
          <p:cNvSpPr txBox="1">
            <a:spLocks/>
          </p:cNvSpPr>
          <p:nvPr/>
        </p:nvSpPr>
        <p:spPr>
          <a:xfrm>
            <a:off x="1142047" y="2306981"/>
            <a:ext cx="6633791" cy="1759939"/>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gn="ctr">
              <a:spcBef>
                <a:spcPts val="600"/>
              </a:spcBef>
              <a:buSzPts val="2400"/>
            </a:pPr>
            <a:r>
              <a:rPr lang="en-US" sz="2400" i="1" dirty="0">
                <a:latin typeface="IBM Plex Sans" panose="020B0604020202020204" charset="0"/>
              </a:rPr>
              <a:t>Our vision is to become one of the leading provider of technical services and chemical products</a:t>
            </a:r>
            <a:r>
              <a:rPr lang="ru-RU" sz="2400" i="1" dirty="0">
                <a:latin typeface="IBM Plex Sans" panose="020B0604020202020204" charset="0"/>
              </a:rPr>
              <a:t>, </a:t>
            </a:r>
            <a:r>
              <a:rPr lang="en-US" sz="2400" i="1" dirty="0">
                <a:latin typeface="IBM Plex Sans" panose="020B0604020202020204" charset="0"/>
              </a:rPr>
              <a:t>equipment and materials for Oil &amp; Gas and Water Treatment Industries of Central Asia</a:t>
            </a:r>
          </a:p>
        </p:txBody>
      </p:sp>
      <p:grpSp>
        <p:nvGrpSpPr>
          <p:cNvPr id="19" name="Google Shape;860;p50">
            <a:extLst>
              <a:ext uri="{FF2B5EF4-FFF2-40B4-BE49-F238E27FC236}">
                <a16:creationId xmlns:a16="http://schemas.microsoft.com/office/drawing/2014/main" id="{355856D8-1A04-4B6E-9E8D-F5748F6B049F}"/>
              </a:ext>
            </a:extLst>
          </p:cNvPr>
          <p:cNvGrpSpPr/>
          <p:nvPr/>
        </p:nvGrpSpPr>
        <p:grpSpPr>
          <a:xfrm>
            <a:off x="3752877" y="1089029"/>
            <a:ext cx="1162881" cy="735030"/>
            <a:chOff x="3241525" y="3039450"/>
            <a:chExt cx="494600" cy="312625"/>
          </a:xfrm>
        </p:grpSpPr>
        <p:sp>
          <p:nvSpPr>
            <p:cNvPr id="20" name="Google Shape;861;p50">
              <a:extLst>
                <a:ext uri="{FF2B5EF4-FFF2-40B4-BE49-F238E27FC236}">
                  <a16:creationId xmlns:a16="http://schemas.microsoft.com/office/drawing/2014/main" id="{2DFF95DF-CF24-41E6-8C90-DFE29AF42E47}"/>
                </a:ext>
              </a:extLst>
            </p:cNvPr>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1" name="Google Shape;862;p50">
              <a:extLst>
                <a:ext uri="{FF2B5EF4-FFF2-40B4-BE49-F238E27FC236}">
                  <a16:creationId xmlns:a16="http://schemas.microsoft.com/office/drawing/2014/main" id="{D69E9FEB-367F-40A5-9E3C-213AD40A16B1}"/>
                </a:ext>
              </a:extLst>
            </p:cNvPr>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grpSp>
    </p:spTree>
    <p:extLst>
      <p:ext uri="{BB962C8B-B14F-4D97-AF65-F5344CB8AC3E}">
        <p14:creationId xmlns:p14="http://schemas.microsoft.com/office/powerpoint/2010/main" val="2700549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grpSp>
        <p:nvGrpSpPr>
          <p:cNvPr id="8" name="Google Shape;1409;p51">
            <a:extLst>
              <a:ext uri="{FF2B5EF4-FFF2-40B4-BE49-F238E27FC236}">
                <a16:creationId xmlns:a16="http://schemas.microsoft.com/office/drawing/2014/main" id="{5E824251-DBA0-4504-8FF1-734FE21FBCDD}"/>
              </a:ext>
            </a:extLst>
          </p:cNvPr>
          <p:cNvGrpSpPr/>
          <p:nvPr/>
        </p:nvGrpSpPr>
        <p:grpSpPr>
          <a:xfrm rot="5400000">
            <a:off x="-560781" y="1524922"/>
            <a:ext cx="3300881" cy="2179319"/>
            <a:chOff x="2571250" y="5664711"/>
            <a:chExt cx="899939" cy="594161"/>
          </a:xfrm>
        </p:grpSpPr>
        <p:sp>
          <p:nvSpPr>
            <p:cNvPr id="9" name="Google Shape;1410;p51">
              <a:extLst>
                <a:ext uri="{FF2B5EF4-FFF2-40B4-BE49-F238E27FC236}">
                  <a16:creationId xmlns:a16="http://schemas.microsoft.com/office/drawing/2014/main" id="{B182BB7A-93A1-48DD-8FAF-07AC9B2EC571}"/>
                </a:ext>
              </a:extLst>
            </p:cNvPr>
            <p:cNvSpPr/>
            <p:nvPr/>
          </p:nvSpPr>
          <p:spPr>
            <a:xfrm>
              <a:off x="2751485" y="5699308"/>
              <a:ext cx="179409" cy="510050"/>
            </a:xfrm>
            <a:custGeom>
              <a:avLst/>
              <a:gdLst/>
              <a:ahLst/>
              <a:cxnLst/>
              <a:rect l="l" t="t" r="r" b="b"/>
              <a:pathLst>
                <a:path w="287" h="813" extrusionOk="0">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 name="Google Shape;1411;p51">
              <a:extLst>
                <a:ext uri="{FF2B5EF4-FFF2-40B4-BE49-F238E27FC236}">
                  <a16:creationId xmlns:a16="http://schemas.microsoft.com/office/drawing/2014/main" id="{BD870E5B-DDE4-4A5E-AC6E-2E429CB56C6A}"/>
                </a:ext>
              </a:extLst>
            </p:cNvPr>
            <p:cNvSpPr/>
            <p:nvPr/>
          </p:nvSpPr>
          <p:spPr>
            <a:xfrm>
              <a:off x="2765747" y="5713810"/>
              <a:ext cx="150600" cy="151500"/>
            </a:xfrm>
            <a:prstGeom prst="ellipse">
              <a:avLst/>
            </a:prstGeom>
            <a:solidFill>
              <a:srgbClr val="B45F0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11" name="Google Shape;1412;p51">
              <a:extLst>
                <a:ext uri="{FF2B5EF4-FFF2-40B4-BE49-F238E27FC236}">
                  <a16:creationId xmlns:a16="http://schemas.microsoft.com/office/drawing/2014/main" id="{2E195400-9AEF-4ECB-81C2-08F01D45F6B2}"/>
                </a:ext>
              </a:extLst>
            </p:cNvPr>
            <p:cNvSpPr/>
            <p:nvPr/>
          </p:nvSpPr>
          <p:spPr>
            <a:xfrm>
              <a:off x="2930895" y="5732455"/>
              <a:ext cx="180236" cy="476902"/>
            </a:xfrm>
            <a:custGeom>
              <a:avLst/>
              <a:gdLst/>
              <a:ahLst/>
              <a:cxnLst/>
              <a:rect l="l" t="t" r="r" b="b"/>
              <a:pathLst>
                <a:path w="288" h="760" extrusionOk="0">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 name="Google Shape;1413;p51">
              <a:extLst>
                <a:ext uri="{FF2B5EF4-FFF2-40B4-BE49-F238E27FC236}">
                  <a16:creationId xmlns:a16="http://schemas.microsoft.com/office/drawing/2014/main" id="{A99316B8-CEC4-46C4-B9EA-A61D2BB0E9A8}"/>
                </a:ext>
              </a:extLst>
            </p:cNvPr>
            <p:cNvSpPr/>
            <p:nvPr/>
          </p:nvSpPr>
          <p:spPr>
            <a:xfrm>
              <a:off x="2945363" y="5746957"/>
              <a:ext cx="151200" cy="151800"/>
            </a:xfrm>
            <a:prstGeom prst="ellipse">
              <a:avLst/>
            </a:prstGeom>
            <a:solidFill>
              <a:srgbClr val="BF9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13" name="Google Shape;1414;p51">
              <a:extLst>
                <a:ext uri="{FF2B5EF4-FFF2-40B4-BE49-F238E27FC236}">
                  <a16:creationId xmlns:a16="http://schemas.microsoft.com/office/drawing/2014/main" id="{446ED4F6-C2E5-42A8-A328-70C0C313501D}"/>
                </a:ext>
              </a:extLst>
            </p:cNvPr>
            <p:cNvSpPr/>
            <p:nvPr/>
          </p:nvSpPr>
          <p:spPr>
            <a:xfrm>
              <a:off x="3111130" y="5756280"/>
              <a:ext cx="180030" cy="453078"/>
            </a:xfrm>
            <a:custGeom>
              <a:avLst/>
              <a:gdLst/>
              <a:ahLst/>
              <a:cxnLst/>
              <a:rect l="l" t="t" r="r" b="b"/>
              <a:pathLst>
                <a:path w="288" h="722" extrusionOk="0">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 name="Google Shape;1415;p51">
              <a:extLst>
                <a:ext uri="{FF2B5EF4-FFF2-40B4-BE49-F238E27FC236}">
                  <a16:creationId xmlns:a16="http://schemas.microsoft.com/office/drawing/2014/main" id="{F16DFD3D-E976-454A-A73F-4AAF316CEC53}"/>
                </a:ext>
              </a:extLst>
            </p:cNvPr>
            <p:cNvSpPr/>
            <p:nvPr/>
          </p:nvSpPr>
          <p:spPr>
            <a:xfrm>
              <a:off x="3125392" y="5770782"/>
              <a:ext cx="151200" cy="151800"/>
            </a:xfrm>
            <a:prstGeom prst="ellipse">
              <a:avLst/>
            </a:prstGeom>
            <a:solidFill>
              <a:srgbClr val="38761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15" name="Google Shape;1416;p51">
              <a:extLst>
                <a:ext uri="{FF2B5EF4-FFF2-40B4-BE49-F238E27FC236}">
                  <a16:creationId xmlns:a16="http://schemas.microsoft.com/office/drawing/2014/main" id="{5070C0FF-D874-4D47-97C4-32BF8BCFD258}"/>
                </a:ext>
              </a:extLst>
            </p:cNvPr>
            <p:cNvSpPr/>
            <p:nvPr/>
          </p:nvSpPr>
          <p:spPr>
            <a:xfrm>
              <a:off x="3291159" y="5756280"/>
              <a:ext cx="180030" cy="453078"/>
            </a:xfrm>
            <a:custGeom>
              <a:avLst/>
              <a:gdLst/>
              <a:ahLst/>
              <a:cxnLst/>
              <a:rect l="l" t="t" r="r" b="b"/>
              <a:pathLst>
                <a:path w="288" h="722" extrusionOk="0">
                  <a:moveTo>
                    <a:pt x="144" y="0"/>
                  </a:moveTo>
                  <a:cubicBezTo>
                    <a:pt x="64" y="0"/>
                    <a:pt x="0" y="65"/>
                    <a:pt x="0" y="144"/>
                  </a:cubicBezTo>
                  <a:cubicBezTo>
                    <a:pt x="0" y="722"/>
                    <a:pt x="0" y="722"/>
                    <a:pt x="0" y="722"/>
                  </a:cubicBezTo>
                  <a:cubicBezTo>
                    <a:pt x="288" y="722"/>
                    <a:pt x="288" y="722"/>
                    <a:pt x="288" y="722"/>
                  </a:cubicBezTo>
                  <a:cubicBezTo>
                    <a:pt x="288" y="144"/>
                    <a:pt x="288" y="144"/>
                    <a:pt x="288" y="144"/>
                  </a:cubicBezTo>
                  <a:cubicBezTo>
                    <a:pt x="288" y="65"/>
                    <a:pt x="223" y="0"/>
                    <a:pt x="144" y="0"/>
                  </a:cubicBezTo>
                  <a:close/>
                </a:path>
              </a:pathLst>
            </a:custGeom>
            <a:solidFill>
              <a:srgbClr val="45818E"/>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6" name="Google Shape;1417;p51">
              <a:extLst>
                <a:ext uri="{FF2B5EF4-FFF2-40B4-BE49-F238E27FC236}">
                  <a16:creationId xmlns:a16="http://schemas.microsoft.com/office/drawing/2014/main" id="{ED599B6B-E3DD-4CC0-9000-3DB00D7FAA4C}"/>
                </a:ext>
              </a:extLst>
            </p:cNvPr>
            <p:cNvSpPr/>
            <p:nvPr/>
          </p:nvSpPr>
          <p:spPr>
            <a:xfrm>
              <a:off x="3305628" y="5770782"/>
              <a:ext cx="151200" cy="151800"/>
            </a:xfrm>
            <a:prstGeom prst="ellipse">
              <a:avLst/>
            </a:prstGeom>
            <a:solidFill>
              <a:srgbClr val="134F5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3" name="Google Shape;1424;p51">
              <a:extLst>
                <a:ext uri="{FF2B5EF4-FFF2-40B4-BE49-F238E27FC236}">
                  <a16:creationId xmlns:a16="http://schemas.microsoft.com/office/drawing/2014/main" id="{0FFB480E-B563-49C4-926E-D37FFF413794}"/>
                </a:ext>
              </a:extLst>
            </p:cNvPr>
            <p:cNvSpPr/>
            <p:nvPr/>
          </p:nvSpPr>
          <p:spPr>
            <a:xfrm>
              <a:off x="2571250" y="5664711"/>
              <a:ext cx="180236" cy="544646"/>
            </a:xfrm>
            <a:custGeom>
              <a:avLst/>
              <a:gdLst/>
              <a:ahLst/>
              <a:cxnLst/>
              <a:rect l="l" t="t" r="r" b="b"/>
              <a:pathLst>
                <a:path w="288" h="868" extrusionOk="0">
                  <a:moveTo>
                    <a:pt x="144" y="0"/>
                  </a:moveTo>
                  <a:cubicBezTo>
                    <a:pt x="64" y="0"/>
                    <a:pt x="0" y="64"/>
                    <a:pt x="0" y="144"/>
                  </a:cubicBezTo>
                  <a:cubicBezTo>
                    <a:pt x="0" y="868"/>
                    <a:pt x="0" y="868"/>
                    <a:pt x="0" y="868"/>
                  </a:cubicBezTo>
                  <a:cubicBezTo>
                    <a:pt x="288" y="868"/>
                    <a:pt x="288" y="868"/>
                    <a:pt x="288" y="868"/>
                  </a:cubicBezTo>
                  <a:cubicBezTo>
                    <a:pt x="288" y="144"/>
                    <a:pt x="288" y="144"/>
                    <a:pt x="288" y="144"/>
                  </a:cubicBezTo>
                  <a:cubicBezTo>
                    <a:pt x="288" y="64"/>
                    <a:pt x="223" y="0"/>
                    <a:pt x="144" y="0"/>
                  </a:cubicBezTo>
                  <a:close/>
                </a:path>
              </a:pathLst>
            </a:custGeom>
            <a:solidFill>
              <a:srgbClr val="CC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dirty="0">
                <a:solidFill>
                  <a:schemeClr val="dk1"/>
                </a:solidFill>
                <a:latin typeface="Calibri"/>
                <a:ea typeface="Calibri"/>
                <a:cs typeface="Calibri"/>
                <a:sym typeface="Calibri"/>
              </a:endParaRPr>
            </a:p>
          </p:txBody>
        </p:sp>
        <p:sp>
          <p:nvSpPr>
            <p:cNvPr id="24" name="Google Shape;1425;p51">
              <a:extLst>
                <a:ext uri="{FF2B5EF4-FFF2-40B4-BE49-F238E27FC236}">
                  <a16:creationId xmlns:a16="http://schemas.microsoft.com/office/drawing/2014/main" id="{16DDCC5A-66DB-4AF4-A6DA-A9446C6FE28D}"/>
                </a:ext>
              </a:extLst>
            </p:cNvPr>
            <p:cNvSpPr/>
            <p:nvPr/>
          </p:nvSpPr>
          <p:spPr>
            <a:xfrm>
              <a:off x="2585718" y="5679213"/>
              <a:ext cx="151200" cy="151800"/>
            </a:xfrm>
            <a:prstGeom prst="ellipse">
              <a:avLst/>
            </a:prstGeom>
            <a:solidFill>
              <a:srgbClr val="99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5" name="Google Shape;1426;p51">
              <a:extLst>
                <a:ext uri="{FF2B5EF4-FFF2-40B4-BE49-F238E27FC236}">
                  <a16:creationId xmlns:a16="http://schemas.microsoft.com/office/drawing/2014/main" id="{C2B81191-4858-450E-AEC5-742F7F493A25}"/>
                </a:ext>
              </a:extLst>
            </p:cNvPr>
            <p:cNvSpPr/>
            <p:nvPr/>
          </p:nvSpPr>
          <p:spPr>
            <a:xfrm>
              <a:off x="2571250" y="6209358"/>
              <a:ext cx="365226" cy="49514"/>
            </a:xfrm>
            <a:custGeom>
              <a:avLst/>
              <a:gdLst/>
              <a:ahLst/>
              <a:cxnLst/>
              <a:rect l="l" t="t" r="r" b="b"/>
              <a:pathLst>
                <a:path w="1767" h="239" extrusionOk="0">
                  <a:moveTo>
                    <a:pt x="1767" y="239"/>
                  </a:moveTo>
                  <a:lnTo>
                    <a:pt x="1198" y="239"/>
                  </a:lnTo>
                  <a:lnTo>
                    <a:pt x="0" y="0"/>
                  </a:lnTo>
                  <a:lnTo>
                    <a:pt x="872" y="0"/>
                  </a:lnTo>
                  <a:lnTo>
                    <a:pt x="1767" y="239"/>
                  </a:lnTo>
                  <a:close/>
                </a:path>
              </a:pathLst>
            </a:custGeom>
            <a:solidFill>
              <a:srgbClr val="99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6" name="Google Shape;1427;p51">
              <a:extLst>
                <a:ext uri="{FF2B5EF4-FFF2-40B4-BE49-F238E27FC236}">
                  <a16:creationId xmlns:a16="http://schemas.microsoft.com/office/drawing/2014/main" id="{CEA4A8E5-6CB7-49D3-A854-8CE1EE7E22C5}"/>
                </a:ext>
              </a:extLst>
            </p:cNvPr>
            <p:cNvSpPr/>
            <p:nvPr/>
          </p:nvSpPr>
          <p:spPr>
            <a:xfrm>
              <a:off x="2751485" y="6209358"/>
              <a:ext cx="303218" cy="49514"/>
            </a:xfrm>
            <a:custGeom>
              <a:avLst/>
              <a:gdLst/>
              <a:ahLst/>
              <a:cxnLst/>
              <a:rect l="l" t="t" r="r" b="b"/>
              <a:pathLst>
                <a:path w="1467" h="239" extrusionOk="0">
                  <a:moveTo>
                    <a:pt x="1467" y="239"/>
                  </a:moveTo>
                  <a:lnTo>
                    <a:pt x="895" y="239"/>
                  </a:lnTo>
                  <a:lnTo>
                    <a:pt x="0" y="0"/>
                  </a:lnTo>
                  <a:lnTo>
                    <a:pt x="868" y="0"/>
                  </a:lnTo>
                  <a:lnTo>
                    <a:pt x="1467" y="239"/>
                  </a:lnTo>
                  <a:close/>
                </a:path>
              </a:pathLst>
            </a:custGeom>
            <a:solidFill>
              <a:srgbClr val="B45F0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 name="Google Shape;1428;p51">
              <a:extLst>
                <a:ext uri="{FF2B5EF4-FFF2-40B4-BE49-F238E27FC236}">
                  <a16:creationId xmlns:a16="http://schemas.microsoft.com/office/drawing/2014/main" id="{2B207631-5383-4CEA-BC58-4A35FAE0E007}"/>
                </a:ext>
              </a:extLst>
            </p:cNvPr>
            <p:cNvSpPr/>
            <p:nvPr/>
          </p:nvSpPr>
          <p:spPr>
            <a:xfrm>
              <a:off x="2930895" y="6209358"/>
              <a:ext cx="242037" cy="49514"/>
            </a:xfrm>
            <a:custGeom>
              <a:avLst/>
              <a:gdLst/>
              <a:ahLst/>
              <a:cxnLst/>
              <a:rect l="l" t="t" r="r" b="b"/>
              <a:pathLst>
                <a:path w="1171" h="239" extrusionOk="0">
                  <a:moveTo>
                    <a:pt x="1171" y="239"/>
                  </a:moveTo>
                  <a:lnTo>
                    <a:pt x="599" y="239"/>
                  </a:lnTo>
                  <a:lnTo>
                    <a:pt x="0" y="0"/>
                  </a:lnTo>
                  <a:lnTo>
                    <a:pt x="872" y="0"/>
                  </a:lnTo>
                  <a:lnTo>
                    <a:pt x="1171" y="239"/>
                  </a:lnTo>
                  <a:close/>
                </a:path>
              </a:pathLst>
            </a:custGeom>
            <a:solidFill>
              <a:srgbClr val="BF9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 name="Google Shape;1429;p51">
              <a:extLst>
                <a:ext uri="{FF2B5EF4-FFF2-40B4-BE49-F238E27FC236}">
                  <a16:creationId xmlns:a16="http://schemas.microsoft.com/office/drawing/2014/main" id="{0ABD3A8B-4403-416B-A708-966C8A34F961}"/>
                </a:ext>
              </a:extLst>
            </p:cNvPr>
            <p:cNvSpPr/>
            <p:nvPr/>
          </p:nvSpPr>
          <p:spPr>
            <a:xfrm>
              <a:off x="3111130" y="6209358"/>
              <a:ext cx="180029" cy="49514"/>
            </a:xfrm>
            <a:custGeom>
              <a:avLst/>
              <a:gdLst/>
              <a:ahLst/>
              <a:cxnLst/>
              <a:rect l="l" t="t" r="r" b="b"/>
              <a:pathLst>
                <a:path w="871" h="239" extrusionOk="0">
                  <a:moveTo>
                    <a:pt x="871" y="239"/>
                  </a:moveTo>
                  <a:lnTo>
                    <a:pt x="299" y="239"/>
                  </a:lnTo>
                  <a:lnTo>
                    <a:pt x="0" y="0"/>
                  </a:lnTo>
                  <a:lnTo>
                    <a:pt x="871" y="0"/>
                  </a:lnTo>
                  <a:lnTo>
                    <a:pt x="871" y="239"/>
                  </a:lnTo>
                  <a:close/>
                </a:path>
              </a:pathLst>
            </a:custGeom>
            <a:solidFill>
              <a:srgbClr val="38761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 name="Google Shape;1430;p51">
              <a:extLst>
                <a:ext uri="{FF2B5EF4-FFF2-40B4-BE49-F238E27FC236}">
                  <a16:creationId xmlns:a16="http://schemas.microsoft.com/office/drawing/2014/main" id="{C1E6A070-1254-4CE3-A8AE-F2CC7A9FCC69}"/>
                </a:ext>
              </a:extLst>
            </p:cNvPr>
            <p:cNvSpPr/>
            <p:nvPr/>
          </p:nvSpPr>
          <p:spPr>
            <a:xfrm>
              <a:off x="3291159" y="6209358"/>
              <a:ext cx="180029" cy="49514"/>
            </a:xfrm>
            <a:custGeom>
              <a:avLst/>
              <a:gdLst/>
              <a:ahLst/>
              <a:cxnLst/>
              <a:rect l="l" t="t" r="r" b="b"/>
              <a:pathLst>
                <a:path w="871" h="239" extrusionOk="0">
                  <a:moveTo>
                    <a:pt x="572" y="239"/>
                  </a:moveTo>
                  <a:lnTo>
                    <a:pt x="0" y="239"/>
                  </a:lnTo>
                  <a:lnTo>
                    <a:pt x="0" y="0"/>
                  </a:lnTo>
                  <a:lnTo>
                    <a:pt x="871" y="0"/>
                  </a:lnTo>
                  <a:lnTo>
                    <a:pt x="572" y="239"/>
                  </a:lnTo>
                  <a:close/>
                </a:path>
              </a:pathLst>
            </a:custGeom>
            <a:solidFill>
              <a:srgbClr val="134F5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ED1C55D5-8FBA-48A0-A830-4BB5D96DC015}"/>
              </a:ext>
            </a:extLst>
          </p:cNvPr>
          <p:cNvSpPr txBox="1"/>
          <p:nvPr/>
        </p:nvSpPr>
        <p:spPr>
          <a:xfrm>
            <a:off x="2076161" y="1814150"/>
            <a:ext cx="5282215" cy="338554"/>
          </a:xfrm>
          <a:prstGeom prst="rect">
            <a:avLst/>
          </a:prstGeom>
          <a:noFill/>
        </p:spPr>
        <p:txBody>
          <a:bodyPr wrap="none" rtlCol="0">
            <a:spAutoFit/>
          </a:bodyPr>
          <a:lstStyle/>
          <a:p>
            <a:r>
              <a:rPr lang="en-US" sz="1600" dirty="0">
                <a:solidFill>
                  <a:schemeClr val="tx1"/>
                </a:solidFill>
                <a:latin typeface="IBM Plex Sans" panose="020B0604020202020204" charset="0"/>
              </a:rPr>
              <a:t>Over 150 professionals working for Gamma Tech family</a:t>
            </a:r>
          </a:p>
        </p:txBody>
      </p:sp>
      <p:sp>
        <p:nvSpPr>
          <p:cNvPr id="34" name="TextBox 33">
            <a:extLst>
              <a:ext uri="{FF2B5EF4-FFF2-40B4-BE49-F238E27FC236}">
                <a16:creationId xmlns:a16="http://schemas.microsoft.com/office/drawing/2014/main" id="{6D8782A3-54A3-42B2-905E-7AC72E12077D}"/>
              </a:ext>
            </a:extLst>
          </p:cNvPr>
          <p:cNvSpPr txBox="1"/>
          <p:nvPr/>
        </p:nvSpPr>
        <p:spPr>
          <a:xfrm>
            <a:off x="1959795" y="2331438"/>
            <a:ext cx="5687177" cy="584775"/>
          </a:xfrm>
          <a:prstGeom prst="rect">
            <a:avLst/>
          </a:prstGeom>
          <a:noFill/>
        </p:spPr>
        <p:txBody>
          <a:bodyPr wrap="square" rtlCol="0">
            <a:spAutoFit/>
          </a:bodyPr>
          <a:lstStyle/>
          <a:p>
            <a:r>
              <a:rPr lang="en-US" sz="1600" dirty="0">
                <a:solidFill>
                  <a:schemeClr val="tx1"/>
                </a:solidFill>
                <a:latin typeface="IBM Plex Sans" panose="020B0604020202020204" charset="0"/>
              </a:rPr>
              <a:t>Supply of chemicals and equipment with provision of technical services and inspections for our Oil &amp; Gas Clients</a:t>
            </a:r>
          </a:p>
        </p:txBody>
      </p:sp>
      <p:sp>
        <p:nvSpPr>
          <p:cNvPr id="35" name="TextBox 34">
            <a:extLst>
              <a:ext uri="{FF2B5EF4-FFF2-40B4-BE49-F238E27FC236}">
                <a16:creationId xmlns:a16="http://schemas.microsoft.com/office/drawing/2014/main" id="{5BF69D9C-29A3-46E8-9533-1C2BB0FCD24F}"/>
              </a:ext>
            </a:extLst>
          </p:cNvPr>
          <p:cNvSpPr txBox="1"/>
          <p:nvPr/>
        </p:nvSpPr>
        <p:spPr>
          <a:xfrm>
            <a:off x="1936758" y="2989486"/>
            <a:ext cx="5822197" cy="584775"/>
          </a:xfrm>
          <a:prstGeom prst="rect">
            <a:avLst/>
          </a:prstGeom>
          <a:noFill/>
        </p:spPr>
        <p:txBody>
          <a:bodyPr wrap="square" rtlCol="0">
            <a:spAutoFit/>
          </a:bodyPr>
          <a:lstStyle/>
          <a:p>
            <a:r>
              <a:rPr lang="en-US" sz="1600" dirty="0">
                <a:solidFill>
                  <a:schemeClr val="tx1"/>
                </a:solidFill>
                <a:latin typeface="IBM Plex Sans" panose="020B0604020202020204" charset="0"/>
              </a:rPr>
              <a:t>Successfully completed over 60 projects involving supplies of materials and technical  support for our Turkmenistan Clients </a:t>
            </a:r>
          </a:p>
        </p:txBody>
      </p:sp>
      <p:sp>
        <p:nvSpPr>
          <p:cNvPr id="36" name="TextBox 35">
            <a:extLst>
              <a:ext uri="{FF2B5EF4-FFF2-40B4-BE49-F238E27FC236}">
                <a16:creationId xmlns:a16="http://schemas.microsoft.com/office/drawing/2014/main" id="{30159492-27AF-4788-AB75-EF4461905E2A}"/>
              </a:ext>
            </a:extLst>
          </p:cNvPr>
          <p:cNvSpPr txBox="1"/>
          <p:nvPr/>
        </p:nvSpPr>
        <p:spPr>
          <a:xfrm>
            <a:off x="2219920" y="962783"/>
            <a:ext cx="5621060" cy="584775"/>
          </a:xfrm>
          <a:prstGeom prst="rect">
            <a:avLst/>
          </a:prstGeom>
          <a:noFill/>
        </p:spPr>
        <p:txBody>
          <a:bodyPr wrap="square" rtlCol="0">
            <a:spAutoFit/>
          </a:bodyPr>
          <a:lstStyle/>
          <a:p>
            <a:r>
              <a:rPr lang="en-US" sz="1600" dirty="0">
                <a:solidFill>
                  <a:schemeClr val="tx1"/>
                </a:solidFill>
                <a:latin typeface="IBM Plex Sans" panose="020B0604020202020204" charset="0"/>
              </a:rPr>
              <a:t>Supply of chemicals and wide range of equipment for Oil and Gas Clients in Central Asia</a:t>
            </a:r>
          </a:p>
        </p:txBody>
      </p:sp>
      <p:sp>
        <p:nvSpPr>
          <p:cNvPr id="37" name="TextBox 36">
            <a:extLst>
              <a:ext uri="{FF2B5EF4-FFF2-40B4-BE49-F238E27FC236}">
                <a16:creationId xmlns:a16="http://schemas.microsoft.com/office/drawing/2014/main" id="{186D3517-7E5C-4385-91C7-C56CD09BD7E3}"/>
              </a:ext>
            </a:extLst>
          </p:cNvPr>
          <p:cNvSpPr txBox="1"/>
          <p:nvPr/>
        </p:nvSpPr>
        <p:spPr>
          <a:xfrm>
            <a:off x="1843454" y="3687830"/>
            <a:ext cx="5727240" cy="830997"/>
          </a:xfrm>
          <a:prstGeom prst="rect">
            <a:avLst/>
          </a:prstGeom>
          <a:noFill/>
        </p:spPr>
        <p:txBody>
          <a:bodyPr wrap="square" rtlCol="0">
            <a:spAutoFit/>
          </a:bodyPr>
          <a:lstStyle/>
          <a:p>
            <a:r>
              <a:rPr lang="en-US" sz="1600" dirty="0">
                <a:solidFill>
                  <a:schemeClr val="tx1"/>
                </a:solidFill>
                <a:latin typeface="IBM Plex Sans" panose="020B0604020202020204" charset="0"/>
              </a:rPr>
              <a:t>Collaborating with industry-best manufacturers to provide</a:t>
            </a:r>
            <a:r>
              <a:rPr lang="ru-RU" sz="1600" dirty="0">
                <a:solidFill>
                  <a:schemeClr val="tx1"/>
                </a:solidFill>
                <a:latin typeface="IBM Plex Sans" panose="020B0604020202020204" charset="0"/>
              </a:rPr>
              <a:t> </a:t>
            </a:r>
            <a:r>
              <a:rPr lang="en-US" sz="1600" dirty="0">
                <a:solidFill>
                  <a:schemeClr val="tx1"/>
                </a:solidFill>
                <a:latin typeface="IBM Plex Sans" panose="020B0604020202020204" charset="0"/>
              </a:rPr>
              <a:t>our clients with new and more effective solutions, and to increase our partners-suppliers’ market share in the region.</a:t>
            </a:r>
          </a:p>
        </p:txBody>
      </p:sp>
      <p:sp>
        <p:nvSpPr>
          <p:cNvPr id="38" name="Google Shape;842;p50">
            <a:extLst>
              <a:ext uri="{FF2B5EF4-FFF2-40B4-BE49-F238E27FC236}">
                <a16:creationId xmlns:a16="http://schemas.microsoft.com/office/drawing/2014/main" id="{B601C57A-C144-4E24-9FFE-A4C5E50257F7}"/>
              </a:ext>
            </a:extLst>
          </p:cNvPr>
          <p:cNvSpPr/>
          <p:nvPr/>
        </p:nvSpPr>
        <p:spPr>
          <a:xfrm>
            <a:off x="1561605" y="1762040"/>
            <a:ext cx="319561" cy="336908"/>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39" name="Google Shape;825;p50">
            <a:extLst>
              <a:ext uri="{FF2B5EF4-FFF2-40B4-BE49-F238E27FC236}">
                <a16:creationId xmlns:a16="http://schemas.microsoft.com/office/drawing/2014/main" id="{D556303C-63DF-4172-935B-548FBF2E15CA}"/>
              </a:ext>
            </a:extLst>
          </p:cNvPr>
          <p:cNvGrpSpPr/>
          <p:nvPr/>
        </p:nvGrpSpPr>
        <p:grpSpPr>
          <a:xfrm>
            <a:off x="1706653" y="1117845"/>
            <a:ext cx="303217" cy="325685"/>
            <a:chOff x="611175" y="2326900"/>
            <a:chExt cx="362700" cy="389575"/>
          </a:xfrm>
        </p:grpSpPr>
        <p:sp>
          <p:nvSpPr>
            <p:cNvPr id="40" name="Google Shape;826;p50">
              <a:extLst>
                <a:ext uri="{FF2B5EF4-FFF2-40B4-BE49-F238E27FC236}">
                  <a16:creationId xmlns:a16="http://schemas.microsoft.com/office/drawing/2014/main" id="{090EF96C-C945-4D60-B0A6-EB4CC316EA22}"/>
                </a:ext>
              </a:extLst>
            </p:cNvPr>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1" name="Google Shape;827;p50">
              <a:extLst>
                <a:ext uri="{FF2B5EF4-FFF2-40B4-BE49-F238E27FC236}">
                  <a16:creationId xmlns:a16="http://schemas.microsoft.com/office/drawing/2014/main" id="{DF5F50D3-5398-4D9B-AC5A-7506C02AF4AA}"/>
                </a:ext>
              </a:extLst>
            </p:cNvPr>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2" name="Google Shape;828;p50">
              <a:extLst>
                <a:ext uri="{FF2B5EF4-FFF2-40B4-BE49-F238E27FC236}">
                  <a16:creationId xmlns:a16="http://schemas.microsoft.com/office/drawing/2014/main" id="{47F17ACD-BD96-4445-9B18-BBBF75F14C99}"/>
                </a:ext>
              </a:extLst>
            </p:cNvPr>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3" name="Google Shape;829;p50">
              <a:extLst>
                <a:ext uri="{FF2B5EF4-FFF2-40B4-BE49-F238E27FC236}">
                  <a16:creationId xmlns:a16="http://schemas.microsoft.com/office/drawing/2014/main" id="{9747051C-F180-4741-BF85-7C04CA212B06}"/>
                </a:ext>
              </a:extLst>
            </p:cNvPr>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49" name="Google Shape;901;p50">
            <a:extLst>
              <a:ext uri="{FF2B5EF4-FFF2-40B4-BE49-F238E27FC236}">
                <a16:creationId xmlns:a16="http://schemas.microsoft.com/office/drawing/2014/main" id="{57F24C7A-1B5D-429F-B9A8-351E4E156B3D}"/>
              </a:ext>
            </a:extLst>
          </p:cNvPr>
          <p:cNvGrpSpPr/>
          <p:nvPr/>
        </p:nvGrpSpPr>
        <p:grpSpPr>
          <a:xfrm>
            <a:off x="1329931" y="3104691"/>
            <a:ext cx="352207" cy="333836"/>
            <a:chOff x="5300400" y="3670175"/>
            <a:chExt cx="421300" cy="399325"/>
          </a:xfrm>
          <a:solidFill>
            <a:schemeClr val="bg1"/>
          </a:solidFill>
        </p:grpSpPr>
        <p:sp>
          <p:nvSpPr>
            <p:cNvPr id="50" name="Google Shape;902;p50">
              <a:extLst>
                <a:ext uri="{FF2B5EF4-FFF2-40B4-BE49-F238E27FC236}">
                  <a16:creationId xmlns:a16="http://schemas.microsoft.com/office/drawing/2014/main" id="{29EBF37A-38D4-49FC-A95B-94E66C5DFB2A}"/>
                </a:ext>
              </a:extLst>
            </p:cNvPr>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1" name="Google Shape;903;p50">
              <a:extLst>
                <a:ext uri="{FF2B5EF4-FFF2-40B4-BE49-F238E27FC236}">
                  <a16:creationId xmlns:a16="http://schemas.microsoft.com/office/drawing/2014/main" id="{FBE68DD1-E97D-4022-8D42-9961DF807BC8}"/>
                </a:ext>
              </a:extLst>
            </p:cNvPr>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2" name="Google Shape;904;p50">
              <a:extLst>
                <a:ext uri="{FF2B5EF4-FFF2-40B4-BE49-F238E27FC236}">
                  <a16:creationId xmlns:a16="http://schemas.microsoft.com/office/drawing/2014/main" id="{A9248F7E-4EB2-4F99-9092-59AB4E47AE41}"/>
                </a:ext>
              </a:extLst>
            </p:cNvPr>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3" name="Google Shape;905;p50">
              <a:extLst>
                <a:ext uri="{FF2B5EF4-FFF2-40B4-BE49-F238E27FC236}">
                  <a16:creationId xmlns:a16="http://schemas.microsoft.com/office/drawing/2014/main" id="{397155A4-EBE2-410F-B659-EA94FCB4D20A}"/>
                </a:ext>
              </a:extLst>
            </p:cNvPr>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4" name="Google Shape;906;p50">
              <a:extLst>
                <a:ext uri="{FF2B5EF4-FFF2-40B4-BE49-F238E27FC236}">
                  <a16:creationId xmlns:a16="http://schemas.microsoft.com/office/drawing/2014/main" id="{5E01B537-915D-4057-9ED2-2DED0B725721}"/>
                </a:ext>
              </a:extLst>
            </p:cNvPr>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55" name="Google Shape;864;p50">
            <a:extLst>
              <a:ext uri="{FF2B5EF4-FFF2-40B4-BE49-F238E27FC236}">
                <a16:creationId xmlns:a16="http://schemas.microsoft.com/office/drawing/2014/main" id="{D94981B2-229C-48C5-B93E-BFFDB2B00CEE}"/>
              </a:ext>
            </a:extLst>
          </p:cNvPr>
          <p:cNvGrpSpPr/>
          <p:nvPr/>
        </p:nvGrpSpPr>
        <p:grpSpPr>
          <a:xfrm>
            <a:off x="1405925" y="2452730"/>
            <a:ext cx="427781" cy="316489"/>
            <a:chOff x="5255200" y="3006475"/>
            <a:chExt cx="511700" cy="378575"/>
          </a:xfrm>
          <a:solidFill>
            <a:schemeClr val="bg1"/>
          </a:solidFill>
        </p:grpSpPr>
        <p:sp>
          <p:nvSpPr>
            <p:cNvPr id="56" name="Google Shape;865;p50">
              <a:extLst>
                <a:ext uri="{FF2B5EF4-FFF2-40B4-BE49-F238E27FC236}">
                  <a16:creationId xmlns:a16="http://schemas.microsoft.com/office/drawing/2014/main" id="{4D4E6677-2422-4497-8E51-8CE50CA31DBE}"/>
                </a:ext>
              </a:extLst>
            </p:cNvPr>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7" name="Google Shape;866;p50">
              <a:extLst>
                <a:ext uri="{FF2B5EF4-FFF2-40B4-BE49-F238E27FC236}">
                  <a16:creationId xmlns:a16="http://schemas.microsoft.com/office/drawing/2014/main" id="{BF7FA734-4483-4684-96FF-CCB4C2AC26E2}"/>
                </a:ext>
              </a:extLst>
            </p:cNvPr>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58" name="Google Shape;907;p50">
            <a:extLst>
              <a:ext uri="{FF2B5EF4-FFF2-40B4-BE49-F238E27FC236}">
                <a16:creationId xmlns:a16="http://schemas.microsoft.com/office/drawing/2014/main" id="{A6A215CB-36BB-4324-A170-298CD39E881B}"/>
              </a:ext>
            </a:extLst>
          </p:cNvPr>
          <p:cNvSpPr/>
          <p:nvPr/>
        </p:nvSpPr>
        <p:spPr>
          <a:xfrm>
            <a:off x="1320864" y="3738846"/>
            <a:ext cx="392042" cy="392021"/>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 name="Google Shape;198;p21">
            <a:extLst>
              <a:ext uri="{FF2B5EF4-FFF2-40B4-BE49-F238E27FC236}">
                <a16:creationId xmlns:a16="http://schemas.microsoft.com/office/drawing/2014/main" id="{CCBC52B4-010E-4BD2-94E7-4FADE1BC6B7C}"/>
              </a:ext>
            </a:extLst>
          </p:cNvPr>
          <p:cNvSpPr txBox="1">
            <a:spLocks/>
          </p:cNvSpPr>
          <p:nvPr/>
        </p:nvSpPr>
        <p:spPr>
          <a:xfrm>
            <a:off x="2572593" y="131631"/>
            <a:ext cx="3527875" cy="74737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1pPr>
            <a:lvl2pPr marR="0" lvl="1"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2pPr>
            <a:lvl3pPr marR="0" lvl="2"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3pPr>
            <a:lvl4pPr marR="0" lvl="3"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4pPr>
            <a:lvl5pPr marR="0" lvl="4"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5pPr>
            <a:lvl6pPr marR="0" lvl="5"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6pPr>
            <a:lvl7pPr marR="0" lvl="6"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7pPr>
            <a:lvl8pPr marR="0" lvl="7"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8pPr>
            <a:lvl9pPr marR="0" lvl="8"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9pPr>
          </a:lstStyle>
          <a:p>
            <a:pPr algn="ctr"/>
            <a:r>
              <a:rPr lang="en-US" sz="2400" dirty="0"/>
              <a:t>Brief overview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22"/>
          <p:cNvSpPr txBox="1">
            <a:spLocks noGrp="1"/>
          </p:cNvSpPr>
          <p:nvPr>
            <p:ph type="title"/>
          </p:nvPr>
        </p:nvSpPr>
        <p:spPr>
          <a:xfrm>
            <a:off x="1931311" y="495875"/>
            <a:ext cx="5009964" cy="813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000" dirty="0"/>
              <a:t>Our Clients</a:t>
            </a:r>
            <a:endParaRPr sz="3000" dirty="0"/>
          </a:p>
        </p:txBody>
      </p:sp>
      <p:sp>
        <p:nvSpPr>
          <p:cNvPr id="10" name="object 10">
            <a:extLst>
              <a:ext uri="{FF2B5EF4-FFF2-40B4-BE49-F238E27FC236}">
                <a16:creationId xmlns:a16="http://schemas.microsoft.com/office/drawing/2014/main" id="{0C7CF934-652B-46B3-BEFA-B0CB6890BE06}"/>
              </a:ext>
            </a:extLst>
          </p:cNvPr>
          <p:cNvSpPr/>
          <p:nvPr/>
        </p:nvSpPr>
        <p:spPr>
          <a:xfrm>
            <a:off x="723825" y="3344366"/>
            <a:ext cx="1126360" cy="354104"/>
          </a:xfrm>
          <a:prstGeom prst="rect">
            <a:avLst/>
          </a:prstGeom>
          <a:blipFill>
            <a:blip r:embed="rId3" cstate="print"/>
            <a:stretch>
              <a:fillRect/>
            </a:stretch>
          </a:blipFill>
        </p:spPr>
        <p:txBody>
          <a:bodyPr wrap="square" lIns="0" tIns="0" rIns="0" bIns="0" rtlCol="0">
            <a:noAutofit/>
          </a:bodyPr>
          <a:lstStyle/>
          <a:p>
            <a:endParaRPr/>
          </a:p>
        </p:txBody>
      </p:sp>
      <p:sp>
        <p:nvSpPr>
          <p:cNvPr id="11" name="object 9">
            <a:extLst>
              <a:ext uri="{FF2B5EF4-FFF2-40B4-BE49-F238E27FC236}">
                <a16:creationId xmlns:a16="http://schemas.microsoft.com/office/drawing/2014/main" id="{70CE6600-7A6B-4E21-8DB3-3453F606F649}"/>
              </a:ext>
            </a:extLst>
          </p:cNvPr>
          <p:cNvSpPr/>
          <p:nvPr/>
        </p:nvSpPr>
        <p:spPr>
          <a:xfrm>
            <a:off x="754865" y="4165833"/>
            <a:ext cx="899272" cy="789925"/>
          </a:xfrm>
          <a:prstGeom prst="rect">
            <a:avLst/>
          </a:prstGeom>
          <a:blipFill>
            <a:blip r:embed="rId4" cstate="print"/>
            <a:stretch>
              <a:fillRect/>
            </a:stretch>
          </a:blipFill>
        </p:spPr>
        <p:txBody>
          <a:bodyPr wrap="square" lIns="0" tIns="0" rIns="0" bIns="0" rtlCol="0">
            <a:noAutofit/>
          </a:bodyPr>
          <a:lstStyle/>
          <a:p>
            <a:endParaRPr/>
          </a:p>
        </p:txBody>
      </p:sp>
      <p:sp>
        <p:nvSpPr>
          <p:cNvPr id="12" name="object 8">
            <a:extLst>
              <a:ext uri="{FF2B5EF4-FFF2-40B4-BE49-F238E27FC236}">
                <a16:creationId xmlns:a16="http://schemas.microsoft.com/office/drawing/2014/main" id="{3B0BD5E5-43EF-43A2-A098-3E5CBBC5EFF2}"/>
              </a:ext>
            </a:extLst>
          </p:cNvPr>
          <p:cNvSpPr/>
          <p:nvPr/>
        </p:nvSpPr>
        <p:spPr>
          <a:xfrm>
            <a:off x="2879123" y="3012967"/>
            <a:ext cx="417843" cy="517536"/>
          </a:xfrm>
          <a:prstGeom prst="rect">
            <a:avLst/>
          </a:prstGeom>
          <a:blipFill>
            <a:blip r:embed="rId5" cstate="print"/>
            <a:stretch>
              <a:fillRect/>
            </a:stretch>
          </a:blipFill>
        </p:spPr>
        <p:txBody>
          <a:bodyPr wrap="square" lIns="0" tIns="0" rIns="0" bIns="0" rtlCol="0">
            <a:noAutofit/>
          </a:bodyPr>
          <a:lstStyle/>
          <a:p>
            <a:endParaRPr/>
          </a:p>
        </p:txBody>
      </p:sp>
      <p:sp>
        <p:nvSpPr>
          <p:cNvPr id="13" name="object 7">
            <a:extLst>
              <a:ext uri="{FF2B5EF4-FFF2-40B4-BE49-F238E27FC236}">
                <a16:creationId xmlns:a16="http://schemas.microsoft.com/office/drawing/2014/main" id="{891A59A9-D462-416C-871D-4F94CC4C8746}"/>
              </a:ext>
            </a:extLst>
          </p:cNvPr>
          <p:cNvSpPr/>
          <p:nvPr/>
        </p:nvSpPr>
        <p:spPr>
          <a:xfrm>
            <a:off x="4331104" y="3056645"/>
            <a:ext cx="881105" cy="690049"/>
          </a:xfrm>
          <a:prstGeom prst="rect">
            <a:avLst/>
          </a:prstGeom>
          <a:blipFill>
            <a:blip r:embed="rId6" cstate="print"/>
            <a:stretch>
              <a:fillRect/>
            </a:stretch>
          </a:blipFill>
        </p:spPr>
        <p:txBody>
          <a:bodyPr wrap="square" lIns="0" tIns="0" rIns="0" bIns="0" rtlCol="0">
            <a:noAutofit/>
          </a:bodyPr>
          <a:lstStyle/>
          <a:p>
            <a:endParaRPr/>
          </a:p>
        </p:txBody>
      </p:sp>
      <p:sp>
        <p:nvSpPr>
          <p:cNvPr id="14" name="object 6">
            <a:extLst>
              <a:ext uri="{FF2B5EF4-FFF2-40B4-BE49-F238E27FC236}">
                <a16:creationId xmlns:a16="http://schemas.microsoft.com/office/drawing/2014/main" id="{63B4443A-FFE2-4A3E-8620-EEBF792E46AB}"/>
              </a:ext>
            </a:extLst>
          </p:cNvPr>
          <p:cNvSpPr/>
          <p:nvPr/>
        </p:nvSpPr>
        <p:spPr>
          <a:xfrm>
            <a:off x="900202" y="1538371"/>
            <a:ext cx="753935" cy="853482"/>
          </a:xfrm>
          <a:prstGeom prst="rect">
            <a:avLst/>
          </a:prstGeom>
          <a:blipFill>
            <a:blip r:embed="rId7" cstate="print"/>
            <a:stretch>
              <a:fillRect/>
            </a:stretch>
          </a:blipFill>
        </p:spPr>
        <p:txBody>
          <a:bodyPr wrap="square" lIns="0" tIns="0" rIns="0" bIns="0" rtlCol="0">
            <a:noAutofit/>
          </a:bodyPr>
          <a:lstStyle/>
          <a:p>
            <a:endParaRPr/>
          </a:p>
        </p:txBody>
      </p:sp>
      <p:sp>
        <p:nvSpPr>
          <p:cNvPr id="15" name="object 3">
            <a:extLst>
              <a:ext uri="{FF2B5EF4-FFF2-40B4-BE49-F238E27FC236}">
                <a16:creationId xmlns:a16="http://schemas.microsoft.com/office/drawing/2014/main" id="{4DD076D9-8B1D-44A7-9E45-EF61BB4CE90C}"/>
              </a:ext>
            </a:extLst>
          </p:cNvPr>
          <p:cNvSpPr txBox="1"/>
          <p:nvPr/>
        </p:nvSpPr>
        <p:spPr>
          <a:xfrm>
            <a:off x="2447048" y="3632475"/>
            <a:ext cx="1239681" cy="110813"/>
          </a:xfrm>
          <a:prstGeom prst="rect">
            <a:avLst/>
          </a:prstGeom>
        </p:spPr>
        <p:txBody>
          <a:bodyPr wrap="square" lIns="0" tIns="0" rIns="0" bIns="0" rtlCol="0">
            <a:noAutofit/>
          </a:bodyPr>
          <a:lstStyle/>
          <a:p>
            <a:pPr marL="12700">
              <a:lnSpc>
                <a:spcPts val="1920"/>
              </a:lnSpc>
              <a:spcBef>
                <a:spcPts val="96"/>
              </a:spcBef>
            </a:pPr>
            <a:r>
              <a:rPr sz="1750" dirty="0">
                <a:solidFill>
                  <a:srgbClr val="3B3735"/>
                </a:solidFill>
                <a:latin typeface="Arial"/>
                <a:cs typeface="Arial"/>
              </a:rPr>
              <a:t>PETRO</a:t>
            </a:r>
            <a:r>
              <a:rPr lang="en-US" sz="1750" dirty="0">
                <a:solidFill>
                  <a:srgbClr val="3B3735"/>
                </a:solidFill>
                <a:latin typeface="Arial"/>
                <a:cs typeface="Arial"/>
              </a:rPr>
              <a:t>NAS</a:t>
            </a:r>
            <a:endParaRPr sz="1750" dirty="0">
              <a:latin typeface="Arial"/>
              <a:cs typeface="Arial"/>
            </a:endParaRPr>
          </a:p>
        </p:txBody>
      </p:sp>
      <p:pic>
        <p:nvPicPr>
          <p:cNvPr id="1026" name="Picture 2" descr="PETRO GAS Company – EPC Contractor in Oil &amp; Gas construction">
            <a:extLst>
              <a:ext uri="{FF2B5EF4-FFF2-40B4-BE49-F238E27FC236}">
                <a16:creationId xmlns:a16="http://schemas.microsoft.com/office/drawing/2014/main" id="{70CACAF8-AFE0-48A5-B765-178507FAC93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6584" y="3366711"/>
            <a:ext cx="2076063" cy="3094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lient Icon Clipart Clipart Royalty Free Library Client - Clients Icon Png  Transparent Png (#5427453) - PinClipart">
            <a:extLst>
              <a:ext uri="{FF2B5EF4-FFF2-40B4-BE49-F238E27FC236}">
                <a16:creationId xmlns:a16="http://schemas.microsoft.com/office/drawing/2014/main" id="{C6AA7236-4B17-492C-9ECB-58CEA4994431}"/>
              </a:ext>
            </a:extLst>
          </p:cNvPr>
          <p:cNvPicPr>
            <a:picLocks noChangeAspect="1" noChangeArrowheads="1"/>
          </p:cNvPicPr>
          <p:nvPr/>
        </p:nvPicPr>
        <p:blipFill>
          <a:blip r:embed="rId9">
            <a:duotone>
              <a:schemeClr val="accent5">
                <a:shade val="45000"/>
                <a:satMod val="135000"/>
              </a:schemeClr>
              <a:prstClr val="white"/>
            </a:duotone>
            <a:extLst>
              <a:ext uri="{BEBA8EAE-BF5A-486C-A8C5-ECC9F3942E4B}">
                <a14:imgProps xmlns:a14="http://schemas.microsoft.com/office/drawing/2010/main">
                  <a14:imgLayer r:embed="rId10">
                    <a14:imgEffect>
                      <a14:backgroundRemoval t="9910" b="89940" l="6023" r="94205">
                        <a14:foregroundMark x1="21023" y1="15315" x2="21023" y2="15315"/>
                        <a14:foregroundMark x1="53864" y1="32432" x2="53864" y2="32432"/>
                        <a14:foregroundMark x1="81250" y1="22823" x2="81250" y2="22823"/>
                        <a14:foregroundMark x1="81591" y1="47297" x2="81591" y2="47297"/>
                        <a14:foregroundMark x1="23864" y1="48498" x2="23864" y2="48498"/>
                        <a14:foregroundMark x1="6136" y1="49550" x2="6136" y2="49550"/>
                        <a14:foregroundMark x1="94205" y1="49550" x2="94205" y2="49550"/>
                      </a14:backgroundRemoval>
                    </a14:imgEffect>
                  </a14:imgLayer>
                </a14:imgProps>
              </a:ext>
              <a:ext uri="{28A0092B-C50C-407E-A947-70E740481C1C}">
                <a14:useLocalDpi xmlns:a14="http://schemas.microsoft.com/office/drawing/2010/main" val="0"/>
              </a:ext>
            </a:extLst>
          </a:blip>
          <a:srcRect/>
          <a:stretch>
            <a:fillRect/>
          </a:stretch>
        </p:blipFill>
        <p:spPr bwMode="auto">
          <a:xfrm>
            <a:off x="900202" y="558423"/>
            <a:ext cx="908923" cy="6879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il and petroleum products from Turkmenistan - AGS Group">
            <a:extLst>
              <a:ext uri="{FF2B5EF4-FFF2-40B4-BE49-F238E27FC236}">
                <a16:creationId xmlns:a16="http://schemas.microsoft.com/office/drawing/2014/main" id="{C46B997B-AFE0-419E-8597-FEC46D1B0B3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2585" y="1454658"/>
            <a:ext cx="1568605" cy="11350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atistics">
            <a:extLst>
              <a:ext uri="{FF2B5EF4-FFF2-40B4-BE49-F238E27FC236}">
                <a16:creationId xmlns:a16="http://schemas.microsoft.com/office/drawing/2014/main" id="{BD42D571-C095-4F72-A965-CA8641598DF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55268" y="1633677"/>
            <a:ext cx="928225" cy="9229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chlumberger logo and symbol, meaning, history, PNG">
            <a:extLst>
              <a:ext uri="{FF2B5EF4-FFF2-40B4-BE49-F238E27FC236}">
                <a16:creationId xmlns:a16="http://schemas.microsoft.com/office/drawing/2014/main" id="{2587C4D6-9694-4F87-939C-4939DD0CA9B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21434" y="4117674"/>
            <a:ext cx="1239681" cy="7748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taly markets watchdog imposes sanctions on Petrofac CEO | Arab News">
            <a:extLst>
              <a:ext uri="{FF2B5EF4-FFF2-40B4-BE49-F238E27FC236}">
                <a16:creationId xmlns:a16="http://schemas.microsoft.com/office/drawing/2014/main" id="{AC188CE1-3869-4C96-A8AA-7FDD22EC71C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522234" y="4166510"/>
            <a:ext cx="1135524" cy="6900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ternational Oil Companies: China National Petroleum Corporation (CNPC) |  Iraq Business News">
            <a:extLst>
              <a:ext uri="{FF2B5EF4-FFF2-40B4-BE49-F238E27FC236}">
                <a16:creationId xmlns:a16="http://schemas.microsoft.com/office/drawing/2014/main" id="{03A8E266-F66D-4C52-9B85-45E7955DD43D}"/>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480432" y="4130592"/>
            <a:ext cx="1042574" cy="7618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ni Turkmenistan Limited announce tender for provision of directional  drilling services | SEA-NEWS">
            <a:extLst>
              <a:ext uri="{FF2B5EF4-FFF2-40B4-BE49-F238E27FC236}">
                <a16:creationId xmlns:a16="http://schemas.microsoft.com/office/drawing/2014/main" id="{B98195A1-ED48-451F-B3C5-F687987A3077}"/>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001986" y="1673170"/>
            <a:ext cx="1785258" cy="8985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3"/>
          <p:cNvSpPr txBox="1">
            <a:spLocks noGrp="1"/>
          </p:cNvSpPr>
          <p:nvPr>
            <p:ph type="title"/>
          </p:nvPr>
        </p:nvSpPr>
        <p:spPr>
          <a:xfrm>
            <a:off x="2094931" y="495875"/>
            <a:ext cx="4846344" cy="813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000" dirty="0"/>
              <a:t>Our Partners</a:t>
            </a:r>
            <a:endParaRPr sz="3000" dirty="0"/>
          </a:p>
        </p:txBody>
      </p:sp>
      <p:pic>
        <p:nvPicPr>
          <p:cNvPr id="2" name="Picture 1">
            <a:extLst>
              <a:ext uri="{FF2B5EF4-FFF2-40B4-BE49-F238E27FC236}">
                <a16:creationId xmlns:a16="http://schemas.microsoft.com/office/drawing/2014/main" id="{412BDE1E-4513-4AB0-A46D-22338805AE89}"/>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9692" b="89868" l="3604" r="97297">
                        <a14:foregroundMark x1="7658" y1="46256" x2="7658" y2="46256"/>
                        <a14:foregroundMark x1="3604" y1="47137" x2="3604" y2="47137"/>
                        <a14:foregroundMark x1="81081" y1="34361" x2="81081" y2="34361"/>
                        <a14:foregroundMark x1="92793" y1="45815" x2="92793" y2="45815"/>
                        <a14:foregroundMark x1="97297" y1="50220" x2="97297" y2="50220"/>
                      </a14:backgroundRemoval>
                    </a14:imgEffect>
                  </a14:imgLayer>
                </a14:imgProps>
              </a:ext>
            </a:extLst>
          </a:blip>
          <a:stretch>
            <a:fillRect/>
          </a:stretch>
        </p:blipFill>
        <p:spPr>
          <a:xfrm>
            <a:off x="1215076" y="495875"/>
            <a:ext cx="763849" cy="781052"/>
          </a:xfrm>
          <a:prstGeom prst="rect">
            <a:avLst/>
          </a:prstGeom>
        </p:spPr>
      </p:pic>
      <p:pic>
        <p:nvPicPr>
          <p:cNvPr id="2050" name="Picture 2" descr="Water Desalination Report">
            <a:extLst>
              <a:ext uri="{FF2B5EF4-FFF2-40B4-BE49-F238E27FC236}">
                <a16:creationId xmlns:a16="http://schemas.microsoft.com/office/drawing/2014/main" id="{EFE9EFBF-F74B-450E-8192-46370D8643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8179" y="1566219"/>
            <a:ext cx="1189614" cy="3783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ydranautics-logo-1 Hydranautics – A Nitto Group Company">
            <a:extLst>
              <a:ext uri="{FF2B5EF4-FFF2-40B4-BE49-F238E27FC236}">
                <a16:creationId xmlns:a16="http://schemas.microsoft.com/office/drawing/2014/main" id="{AEB97B26-EC59-45C9-A480-AA475CB0B6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3268" y="1485597"/>
            <a:ext cx="1254353" cy="6457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ASF logo grey - SK FireSafety Group | Corporate Website">
            <a:extLst>
              <a:ext uri="{FF2B5EF4-FFF2-40B4-BE49-F238E27FC236}">
                <a16:creationId xmlns:a16="http://schemas.microsoft.com/office/drawing/2014/main" id="{57CF2C99-7082-49D4-84F9-6B68047F0D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7521" y="1620200"/>
            <a:ext cx="1218606" cy="46374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pergy and ChampionX complete merger - Drilling Contractor">
            <a:extLst>
              <a:ext uri="{FF2B5EF4-FFF2-40B4-BE49-F238E27FC236}">
                <a16:creationId xmlns:a16="http://schemas.microsoft.com/office/drawing/2014/main" id="{FDAC2AD5-6573-4363-8F89-1D514FF88E2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789" t="36904" r="16442" b="37299"/>
          <a:stretch/>
        </p:blipFill>
        <p:spPr bwMode="auto">
          <a:xfrm>
            <a:off x="4823317" y="2665951"/>
            <a:ext cx="1322321" cy="2640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4E7F8DCC-B998-47FA-AE43-5E4F32CE05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49592" y="2665951"/>
            <a:ext cx="838908" cy="2733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918BCF2-202D-4C25-BDCB-8EE66F47C16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5162" y="3367012"/>
            <a:ext cx="978323" cy="543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eolia Water Technologies Profile">
            <a:extLst>
              <a:ext uri="{FF2B5EF4-FFF2-40B4-BE49-F238E27FC236}">
                <a16:creationId xmlns:a16="http://schemas.microsoft.com/office/drawing/2014/main" id="{3DC2B3B9-1800-4472-BEA6-DD5D806553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3075" y="4310998"/>
            <a:ext cx="838908" cy="4194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METEK&amp;#39;s Statement on the COVID-19 Outbreak">
            <a:extLst>
              <a:ext uri="{FF2B5EF4-FFF2-40B4-BE49-F238E27FC236}">
                <a16:creationId xmlns:a16="http://schemas.microsoft.com/office/drawing/2014/main" id="{A9F0AAA1-3E39-4AAE-AEF2-40EE1BBD8AE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39536" y="4302869"/>
            <a:ext cx="1196832" cy="4275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EOS - Wikidata">
            <a:extLst>
              <a:ext uri="{FF2B5EF4-FFF2-40B4-BE49-F238E27FC236}">
                <a16:creationId xmlns:a16="http://schemas.microsoft.com/office/drawing/2014/main" id="{0067DF9B-84C4-4F8C-B09D-8E53F205F34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58179" y="4372716"/>
            <a:ext cx="1038737" cy="31162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F626AA9C-CEEA-475E-AD91-E9F58854A19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34594" y="1527429"/>
            <a:ext cx="1087069" cy="603927"/>
          </a:xfrm>
          <a:prstGeom prst="rect">
            <a:avLst/>
          </a:prstGeom>
          <a:noFill/>
          <a:extLst>
            <a:ext uri="{909E8E84-426E-40DD-AFC4-6F175D3DCCD1}">
              <a14:hiddenFill xmlns:a14="http://schemas.microsoft.com/office/drawing/2010/main">
                <a:solidFill>
                  <a:srgbClr val="FFFFFF"/>
                </a:solidFill>
              </a14:hiddenFill>
            </a:ext>
          </a:extLst>
        </p:spPr>
      </p:pic>
      <p:pic>
        <p:nvPicPr>
          <p:cNvPr id="17" name="Graphic 16">
            <a:extLst>
              <a:ext uri="{FF2B5EF4-FFF2-40B4-BE49-F238E27FC236}">
                <a16:creationId xmlns:a16="http://schemas.microsoft.com/office/drawing/2014/main" id="{E1834ED0-5522-4F31-B70C-CB38C6B91EB9}"/>
              </a:ext>
            </a:extLst>
          </p:cNvPr>
          <p:cNvPicPr>
            <a:picLocks noChangeAspect="1"/>
          </p:cNvPicPr>
          <p:nvPr/>
        </p:nvPicPr>
        <p:blipFill>
          <a:blip r:embed="rId15" cstate="email">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941275" y="2276077"/>
            <a:ext cx="1043773" cy="1043773"/>
          </a:xfrm>
          <a:prstGeom prst="rect">
            <a:avLst/>
          </a:prstGeom>
        </p:spPr>
      </p:pic>
      <p:pic>
        <p:nvPicPr>
          <p:cNvPr id="18" name="Picture 17">
            <a:extLst>
              <a:ext uri="{FF2B5EF4-FFF2-40B4-BE49-F238E27FC236}">
                <a16:creationId xmlns:a16="http://schemas.microsoft.com/office/drawing/2014/main" id="{0E194C70-7759-4B34-8CDD-706EA07AC5ED}"/>
              </a:ext>
            </a:extLst>
          </p:cNvPr>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7004204" y="3189257"/>
            <a:ext cx="843560" cy="843560"/>
          </a:xfrm>
          <a:prstGeom prst="rect">
            <a:avLst/>
          </a:prstGeom>
        </p:spPr>
      </p:pic>
      <p:pic>
        <p:nvPicPr>
          <p:cNvPr id="19" name="Picture 18" descr="Logo, company name&#10;&#10;Description automatically generated">
            <a:extLst>
              <a:ext uri="{FF2B5EF4-FFF2-40B4-BE49-F238E27FC236}">
                <a16:creationId xmlns:a16="http://schemas.microsoft.com/office/drawing/2014/main" id="{E543BF7C-12F0-4F05-BF07-C108B64B865D}"/>
              </a:ext>
            </a:extLst>
          </p:cNvPr>
          <p:cNvPicPr>
            <a:picLocks noChangeAspect="1"/>
          </p:cNvPicPr>
          <p:nvPr/>
        </p:nvPicPr>
        <p:blipFill>
          <a:blip r:embed="rId18" cstate="email">
            <a:extLst>
              <a:ext uri="{28A0092B-C50C-407E-A947-70E740481C1C}">
                <a14:useLocalDpi xmlns:a14="http://schemas.microsoft.com/office/drawing/2010/main" val="0"/>
              </a:ext>
            </a:extLst>
          </a:blip>
          <a:stretch>
            <a:fillRect/>
          </a:stretch>
        </p:blipFill>
        <p:spPr>
          <a:xfrm>
            <a:off x="6677797" y="4233030"/>
            <a:ext cx="1619844" cy="405304"/>
          </a:xfrm>
          <a:prstGeom prst="rect">
            <a:avLst/>
          </a:prstGeom>
        </p:spPr>
      </p:pic>
      <p:pic>
        <p:nvPicPr>
          <p:cNvPr id="3" name="Picture 2" descr="Yokogawa Electric Corporation | Incredibuild">
            <a:extLst>
              <a:ext uri="{FF2B5EF4-FFF2-40B4-BE49-F238E27FC236}">
                <a16:creationId xmlns:a16="http://schemas.microsoft.com/office/drawing/2014/main" id="{09213611-63BD-43A4-B509-E4EBFF8BE3C0}"/>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830682" y="3275571"/>
            <a:ext cx="1101882" cy="7371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Questions and Answers about Working at Emerson | Indeed.com">
            <a:extLst>
              <a:ext uri="{FF2B5EF4-FFF2-40B4-BE49-F238E27FC236}">
                <a16:creationId xmlns:a16="http://schemas.microsoft.com/office/drawing/2014/main" id="{41AB4499-C0BC-4AD9-A01F-EDD1068E06F3}"/>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2845731" y="3189257"/>
            <a:ext cx="990637" cy="9906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Schneider Electric Software Delivers Customer Value">
            <a:extLst>
              <a:ext uri="{FF2B5EF4-FFF2-40B4-BE49-F238E27FC236}">
                <a16:creationId xmlns:a16="http://schemas.microsoft.com/office/drawing/2014/main" id="{06082184-B51B-46E9-9D8F-2B2E39A2C96F}"/>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961957" y="2214472"/>
            <a:ext cx="990637" cy="9842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2" name="Google Shape;192;p20"/>
          <p:cNvSpPr txBox="1">
            <a:spLocks noGrp="1"/>
          </p:cNvSpPr>
          <p:nvPr>
            <p:ph type="body" idx="1"/>
          </p:nvPr>
        </p:nvSpPr>
        <p:spPr>
          <a:xfrm>
            <a:off x="914575" y="1598317"/>
            <a:ext cx="6999600" cy="2382561"/>
          </a:xfrm>
          <a:prstGeom prst="rect">
            <a:avLst/>
          </a:prstGeom>
        </p:spPr>
        <p:txBody>
          <a:bodyPr spcFirstLastPara="1" wrap="square" lIns="0" tIns="0" rIns="0" bIns="0" anchor="t" anchorCtr="0">
            <a:noAutofit/>
          </a:bodyPr>
          <a:lstStyle/>
          <a:p>
            <a:pPr marL="457200" lvl="0" indent="-381000" algn="l" rtl="0">
              <a:spcBef>
                <a:spcPts val="600"/>
              </a:spcBef>
              <a:spcAft>
                <a:spcPts val="0"/>
              </a:spcAft>
              <a:buSzPts val="2400"/>
              <a:buChar char="▰"/>
            </a:pPr>
            <a:r>
              <a:rPr lang="en-US" sz="1800" dirty="0"/>
              <a:t>Gamma Tech FZE established in Dubai, UAE in 2009 and currently has two offices located in Dubai, United Arab Emirates:</a:t>
            </a:r>
          </a:p>
          <a:p>
            <a:pPr lvl="1">
              <a:spcBef>
                <a:spcPts val="600"/>
              </a:spcBef>
              <a:buChar char="▰"/>
            </a:pPr>
            <a:r>
              <a:rPr lang="en-US" sz="1800" dirty="0"/>
              <a:t>The administrative (registered) office is situated at Jebel Ali Free-Trade Zone (JAFZA);</a:t>
            </a:r>
          </a:p>
          <a:p>
            <a:pPr lvl="1">
              <a:spcBef>
                <a:spcPts val="600"/>
              </a:spcBef>
              <a:buChar char="▰"/>
            </a:pPr>
            <a:r>
              <a:rPr lang="en-US" sz="1800" dirty="0"/>
              <a:t>The operational office is located in one of Dubai’s main business centers (DMCC) in Jumeirah Lakes Towers (JLT).</a:t>
            </a:r>
          </a:p>
        </p:txBody>
      </p:sp>
      <p:sp>
        <p:nvSpPr>
          <p:cNvPr id="9" name="Title 3">
            <a:extLst>
              <a:ext uri="{FF2B5EF4-FFF2-40B4-BE49-F238E27FC236}">
                <a16:creationId xmlns:a16="http://schemas.microsoft.com/office/drawing/2014/main" id="{CD542478-BEEE-4699-A293-94D8AA0BE4A7}"/>
              </a:ext>
            </a:extLst>
          </p:cNvPr>
          <p:cNvSpPr>
            <a:spLocks noGrp="1"/>
          </p:cNvSpPr>
          <p:nvPr>
            <p:ph type="title"/>
          </p:nvPr>
        </p:nvSpPr>
        <p:spPr>
          <a:xfrm>
            <a:off x="1546860" y="495875"/>
            <a:ext cx="4860763" cy="813000"/>
          </a:xfrm>
        </p:spPr>
        <p:txBody>
          <a:bodyPr/>
          <a:lstStyle/>
          <a:p>
            <a:pPr algn="r"/>
            <a:r>
              <a:rPr lang="en-US" sz="2600" dirty="0"/>
              <a:t>Presence of Gamma Tech FZE in </a:t>
            </a:r>
            <a:r>
              <a:rPr lang="en-US" sz="2600" dirty="0">
                <a:solidFill>
                  <a:srgbClr val="7FCA20"/>
                </a:solidFill>
              </a:rPr>
              <a:t>Middle East</a:t>
            </a:r>
          </a:p>
        </p:txBody>
      </p:sp>
      <p:grpSp>
        <p:nvGrpSpPr>
          <p:cNvPr id="5" name="Google Shape;729;p50">
            <a:extLst>
              <a:ext uri="{FF2B5EF4-FFF2-40B4-BE49-F238E27FC236}">
                <a16:creationId xmlns:a16="http://schemas.microsoft.com/office/drawing/2014/main" id="{20356CA7-EB95-4452-833C-B777E1E70122}"/>
              </a:ext>
            </a:extLst>
          </p:cNvPr>
          <p:cNvGrpSpPr/>
          <p:nvPr/>
        </p:nvGrpSpPr>
        <p:grpSpPr>
          <a:xfrm>
            <a:off x="859221" y="486518"/>
            <a:ext cx="687640" cy="813000"/>
            <a:chOff x="4636075" y="261925"/>
            <a:chExt cx="401800" cy="475050"/>
          </a:xfrm>
          <a:solidFill>
            <a:schemeClr val="tx2">
              <a:lumMod val="10000"/>
            </a:schemeClr>
          </a:solidFill>
        </p:grpSpPr>
        <p:sp>
          <p:nvSpPr>
            <p:cNvPr id="6" name="Google Shape;730;p50">
              <a:extLst>
                <a:ext uri="{FF2B5EF4-FFF2-40B4-BE49-F238E27FC236}">
                  <a16:creationId xmlns:a16="http://schemas.microsoft.com/office/drawing/2014/main" id="{08F95433-DC3F-4B20-93CE-832AF14E2D5D}"/>
                </a:ext>
              </a:extLst>
            </p:cNvPr>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rgbClr val="7FCA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600" dirty="0">
                  <a:solidFill>
                    <a:schemeClr val="dk1"/>
                  </a:solidFill>
                </a:rPr>
                <a:t>JAFZA</a:t>
              </a:r>
              <a:endParaRPr sz="600" dirty="0">
                <a:solidFill>
                  <a:schemeClr val="dk1"/>
                </a:solidFill>
              </a:endParaRPr>
            </a:p>
          </p:txBody>
        </p:sp>
        <p:sp>
          <p:nvSpPr>
            <p:cNvPr id="7" name="Google Shape;731;p50">
              <a:extLst>
                <a:ext uri="{FF2B5EF4-FFF2-40B4-BE49-F238E27FC236}">
                  <a16:creationId xmlns:a16="http://schemas.microsoft.com/office/drawing/2014/main" id="{CF51A5F4-36DE-4157-99A4-CC18ECC75BF3}"/>
                </a:ext>
              </a:extLst>
            </p:cNvPr>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rgbClr val="14AD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600" dirty="0">
                  <a:solidFill>
                    <a:schemeClr val="dk1"/>
                  </a:solidFill>
                </a:rPr>
                <a:t>DMCC</a:t>
              </a:r>
              <a:endParaRPr sz="600" dirty="0">
                <a:solidFill>
                  <a:schemeClr val="dk1"/>
                </a:solidFill>
              </a:endParaRPr>
            </a:p>
          </p:txBody>
        </p:sp>
        <p:sp>
          <p:nvSpPr>
            <p:cNvPr id="8" name="Google Shape;732;p50">
              <a:extLst>
                <a:ext uri="{FF2B5EF4-FFF2-40B4-BE49-F238E27FC236}">
                  <a16:creationId xmlns:a16="http://schemas.microsoft.com/office/drawing/2014/main" id="{50B071B0-CEAB-449C-A398-AD910A3C45C8}"/>
                </a:ext>
              </a:extLst>
            </p:cNvPr>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 name="Google Shape;733;p50">
              <a:extLst>
                <a:ext uri="{FF2B5EF4-FFF2-40B4-BE49-F238E27FC236}">
                  <a16:creationId xmlns:a16="http://schemas.microsoft.com/office/drawing/2014/main" id="{FDA4FEB2-FA9C-41BF-8500-71D23B3CED8B}"/>
                </a:ext>
              </a:extLst>
            </p:cNvPr>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cSld>
  <p:clrMapOvr>
    <a:masterClrMapping/>
  </p:clrMapOvr>
</p:sld>
</file>

<file path=ppt/theme/theme1.xml><?xml version="1.0" encoding="utf-8"?>
<a:theme xmlns:a="http://schemas.openxmlformats.org/drawingml/2006/main" name="Surrey template">
  <a:themeElements>
    <a:clrScheme name="Custom 347">
      <a:dk1>
        <a:srgbClr val="061E3A"/>
      </a:dk1>
      <a:lt1>
        <a:srgbClr val="FFFFFF"/>
      </a:lt1>
      <a:dk2>
        <a:srgbClr val="757C83"/>
      </a:dk2>
      <a:lt2>
        <a:srgbClr val="EBF0F3"/>
      </a:lt2>
      <a:accent1>
        <a:srgbClr val="7FCA20"/>
      </a:accent1>
      <a:accent2>
        <a:srgbClr val="02C1D3"/>
      </a:accent2>
      <a:accent3>
        <a:srgbClr val="66BDE8"/>
      </a:accent3>
      <a:accent4>
        <a:srgbClr val="1985D2"/>
      </a:accent4>
      <a:accent5>
        <a:srgbClr val="184880"/>
      </a:accent5>
      <a:accent6>
        <a:srgbClr val="061E3A"/>
      </a:accent6>
      <a:hlink>
        <a:srgbClr val="1985D2"/>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27270</TotalTime>
  <Words>1076</Words>
  <Application>Microsoft Office PowerPoint</Application>
  <PresentationFormat>On-screen Show (16:9)</PresentationFormat>
  <Paragraphs>104</Paragraphs>
  <Slides>30</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Merriweather</vt:lpstr>
      <vt:lpstr>IBM Plex Sans</vt:lpstr>
      <vt:lpstr>Wingdings</vt:lpstr>
      <vt:lpstr>Berlin Sans FB Demi</vt:lpstr>
      <vt:lpstr>Calibri</vt:lpstr>
      <vt:lpstr>Arial</vt:lpstr>
      <vt:lpstr>Blippo Blk BT</vt:lpstr>
      <vt:lpstr>Aldhabi</vt:lpstr>
      <vt:lpstr>IBM Plex Sans Light</vt:lpstr>
      <vt:lpstr>Surrey template</vt:lpstr>
      <vt:lpstr>GAMMA TECH FZE</vt:lpstr>
      <vt:lpstr>Greetings from Gamma Tech FZE Team!</vt:lpstr>
      <vt:lpstr>Company overview</vt:lpstr>
      <vt:lpstr>PowerPoint Presentation</vt:lpstr>
      <vt:lpstr>Vision</vt:lpstr>
      <vt:lpstr>PowerPoint Presentation</vt:lpstr>
      <vt:lpstr>Our Clients</vt:lpstr>
      <vt:lpstr>Our Partners</vt:lpstr>
      <vt:lpstr>Presence of Gamma Tech FZE in Middle East</vt:lpstr>
      <vt:lpstr>Main office</vt:lpstr>
      <vt:lpstr>PowerPoint Presentation</vt:lpstr>
      <vt:lpstr>PowerPoint Presentation</vt:lpstr>
      <vt:lpstr>PowerPoint Presentation</vt:lpstr>
      <vt:lpstr>PowerPoint Presentation</vt:lpstr>
      <vt:lpstr>Our main Customers in Turkmenistan are Governmental or Semi-Governmental companies:</vt:lpstr>
      <vt:lpstr>Distribution and due diligence</vt:lpstr>
      <vt:lpstr>Our Facilities in Turkmenistan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User-102</dc:creator>
  <cp:lastModifiedBy>User-102</cp:lastModifiedBy>
  <cp:revision>127</cp:revision>
  <dcterms:modified xsi:type="dcterms:W3CDTF">2021-09-24T06:01:14Z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3293725</vt:lpwstr>
  </property>
  <property fmtid="{D5CDD505-2E9C-101B-9397-08002B2CF9AE}" pid="3" name="NXPowerLiteSettings">
    <vt:lpwstr>C7000400038000</vt:lpwstr>
  </property>
  <property fmtid="{D5CDD505-2E9C-101B-9397-08002B2CF9AE}" pid="4" name="NXPowerLiteVersion">
    <vt:lpwstr>S9.0.3</vt:lpwstr>
  </property>
</Properties>
</file>